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06" r:id="rId3"/>
    <p:sldId id="438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2" r:id="rId17"/>
    <p:sldId id="451" r:id="rId18"/>
    <p:sldId id="455" r:id="rId19"/>
    <p:sldId id="456" r:id="rId20"/>
    <p:sldId id="503" r:id="rId21"/>
    <p:sldId id="504" r:id="rId22"/>
    <p:sldId id="457" r:id="rId23"/>
    <p:sldId id="459" r:id="rId24"/>
    <p:sldId id="460" r:id="rId25"/>
    <p:sldId id="461" r:id="rId26"/>
    <p:sldId id="458" r:id="rId27"/>
    <p:sldId id="467" r:id="rId28"/>
    <p:sldId id="468" r:id="rId29"/>
    <p:sldId id="462" r:id="rId30"/>
    <p:sldId id="463" r:id="rId31"/>
    <p:sldId id="464" r:id="rId32"/>
    <p:sldId id="465" r:id="rId33"/>
    <p:sldId id="466" r:id="rId34"/>
    <p:sldId id="498" r:id="rId35"/>
    <p:sldId id="499" r:id="rId36"/>
    <p:sldId id="469" r:id="rId37"/>
    <p:sldId id="502" r:id="rId38"/>
    <p:sldId id="491" r:id="rId39"/>
    <p:sldId id="500" r:id="rId40"/>
    <p:sldId id="493" r:id="rId41"/>
    <p:sldId id="501" r:id="rId42"/>
    <p:sldId id="494" r:id="rId43"/>
    <p:sldId id="495" r:id="rId44"/>
    <p:sldId id="496" r:id="rId45"/>
    <p:sldId id="497" r:id="rId46"/>
    <p:sldId id="454" r:id="rId47"/>
    <p:sldId id="50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208"/>
  </p:normalViewPr>
  <p:slideViewPr>
    <p:cSldViewPr snapToGrid="0">
      <p:cViewPr>
        <p:scale>
          <a:sx n="114" d="100"/>
          <a:sy n="114" d="100"/>
        </p:scale>
        <p:origin x="-536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10/23/25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etosa.io/ev/image-kernel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4919008"/>
            <a:ext cx="8328336" cy="1938992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10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Convolutional Neural Networks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For Computer Vision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Horizontal edge detection: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76A34-CFC1-C482-18C1-5D2301DE6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6804"/>
            <a:ext cx="10678368" cy="44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Outline: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69045-B09D-33E9-1F2D-9F660F499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365598"/>
            <a:ext cx="10660117" cy="44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Sharpen: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46116-03A5-DB78-00FE-73CD2920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373446"/>
            <a:ext cx="10706085" cy="44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Blur: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28B17-EACB-D3C4-1178-3463CC9D6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366804"/>
            <a:ext cx="10345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2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your own: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71322-6A2E-CF47-9298-7D7328162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264155"/>
            <a:ext cx="10970691" cy="4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4532-E5C1-9A52-C35E-3C11C7238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-&gt; Convolutional 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12944-6B64-7074-0A90-0FA6BC307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Observation</a:t>
            </a:r>
            <a:r>
              <a:rPr lang="en-US" dirty="0"/>
              <a:t>: tiny filter/kernel of, e.g., 3 x 3 = 9 parameters is able to extract important features from images of any size</a:t>
            </a:r>
          </a:p>
          <a:p>
            <a:r>
              <a:rPr lang="en-US" b="1" dirty="0"/>
              <a:t>Idea</a:t>
            </a:r>
            <a:r>
              <a:rPr lang="en-US" dirty="0"/>
              <a:t>: can we combine a whole bunch of such filters to extract enough features to identify what’s in a picture (automatically, by a NN)?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4559E12-6BD4-D14A-CA96-3E8359B44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54" y="3603625"/>
            <a:ext cx="6848492" cy="32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2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C125-4197-2E66-9721-A500D92A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Equivalency between ANN &amp; CNN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F48D1-A0BA-FBB0-CA53-9A3EB3078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4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2D894A-4E9B-9C61-F283-2ABA3DCA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1821" cy="528637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FFFFDD9-EE77-8ED2-D61E-47A654EE494B}"/>
              </a:ext>
            </a:extLst>
          </p:cNvPr>
          <p:cNvSpPr txBox="1">
            <a:spLocks/>
          </p:cNvSpPr>
          <p:nvPr/>
        </p:nvSpPr>
        <p:spPr>
          <a:xfrm>
            <a:off x="5881688" y="3935412"/>
            <a:ext cx="583500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Consider simplest possible example</a:t>
            </a:r>
          </a:p>
          <a:p>
            <a:r>
              <a:rPr lang="en-US" dirty="0"/>
              <a:t>4x4 pixel grayscale image</a:t>
            </a:r>
          </a:p>
          <a:p>
            <a:r>
              <a:rPr lang="en-US" dirty="0"/>
              <a:t>ANN with just 1 hidden layer, 4 nodes</a:t>
            </a:r>
          </a:p>
          <a:p>
            <a:r>
              <a:rPr lang="en-US" dirty="0"/>
              <a:t>Binary output</a:t>
            </a:r>
          </a:p>
          <a:p>
            <a:r>
              <a:rPr lang="en-US" b="1" dirty="0"/>
              <a:t>73 trainable parameters</a:t>
            </a:r>
            <a:r>
              <a:rPr lang="en-US" dirty="0"/>
              <a:t>/weights</a:t>
            </a:r>
          </a:p>
        </p:txBody>
      </p:sp>
    </p:spTree>
    <p:extLst>
      <p:ext uri="{BB962C8B-B14F-4D97-AF65-F5344CB8AC3E}">
        <p14:creationId xmlns:p14="http://schemas.microsoft.com/office/powerpoint/2010/main" val="58400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2D894A-4E9B-9C61-F283-2ABA3DCA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506838" cy="4157663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FFFFDD9-EE77-8ED2-D61E-47A654EE494B}"/>
              </a:ext>
            </a:extLst>
          </p:cNvPr>
          <p:cNvSpPr txBox="1">
            <a:spLocks/>
          </p:cNvSpPr>
          <p:nvPr/>
        </p:nvSpPr>
        <p:spPr>
          <a:xfrm>
            <a:off x="5810251" y="206373"/>
            <a:ext cx="6234112" cy="67516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Remember process/steps of </a:t>
            </a:r>
            <a:r>
              <a:rPr lang="en-US" b="1" dirty="0"/>
              <a:t>ANN</a:t>
            </a:r>
          </a:p>
          <a:p>
            <a:r>
              <a:rPr lang="en-US" dirty="0"/>
              <a:t>‘Unroll’ 2D image to 1D feature vector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bias and multiply with 17 x 4 matrix of weights for all connections</a:t>
            </a:r>
          </a:p>
          <a:p>
            <a:r>
              <a:rPr lang="en-US" b="1" dirty="0"/>
              <a:t>Linear</a:t>
            </a:r>
            <a:r>
              <a:rPr lang="en-US" dirty="0"/>
              <a:t> combination:</a:t>
            </a:r>
          </a:p>
          <a:p>
            <a:r>
              <a:rPr lang="en-US" b="1" dirty="0"/>
              <a:t>Non-linear activation</a:t>
            </a:r>
            <a:r>
              <a:rPr lang="en-US" dirty="0"/>
              <a:t>: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B487B-0E67-2254-A403-E80A8DFA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1" y="1323975"/>
            <a:ext cx="3746500" cy="1295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E3495-932A-F1DF-11EC-3EE10547F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37" y="3302720"/>
            <a:ext cx="8729663" cy="434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6164E-2BEE-D070-5117-CB177F86F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111" y="5075258"/>
            <a:ext cx="2656047" cy="594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4A848-855F-68B4-5E4B-9B71E40AA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835" y="5715338"/>
            <a:ext cx="2217420" cy="5943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4A841-D32E-CF10-7F63-BC9A7CBBAB3C}"/>
              </a:ext>
            </a:extLst>
          </p:cNvPr>
          <p:cNvGrpSpPr/>
          <p:nvPr/>
        </p:nvGrpSpPr>
        <p:grpSpPr>
          <a:xfrm>
            <a:off x="147637" y="4509424"/>
            <a:ext cx="5707062" cy="2094950"/>
            <a:chOff x="147637" y="4509424"/>
            <a:chExt cx="5707062" cy="2094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34E710-7C62-AB95-A08A-7983DA3C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646" y="4962539"/>
              <a:ext cx="1991909" cy="594360"/>
            </a:xfrm>
            <a:prstGeom prst="rect">
              <a:avLst/>
            </a:prstGeom>
          </p:spPr>
        </p:pic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FE878EAB-2C9E-AB0B-3BA0-F2C4B4AA251C}"/>
                </a:ext>
              </a:extLst>
            </p:cNvPr>
            <p:cNvSpPr txBox="1">
              <a:spLocks/>
            </p:cNvSpPr>
            <p:nvPr/>
          </p:nvSpPr>
          <p:spPr>
            <a:xfrm>
              <a:off x="147637" y="4509424"/>
              <a:ext cx="5707062" cy="209495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Next layer, again linear combo:</a:t>
              </a:r>
            </a:p>
            <a:p>
              <a:endParaRPr lang="en-US" dirty="0"/>
            </a:p>
            <a:p>
              <a:r>
                <a:rPr lang="en-US" dirty="0"/>
                <a:t>Final (output) layer, non-linear activation function: </a:t>
              </a:r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36BB4F-8894-0108-7899-0A4B3A73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3959" y="5889653"/>
              <a:ext cx="1824070" cy="594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86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7B01441-AC45-8092-39A5-78EDC4FB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52483" cy="328612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673413B-1676-9DD8-E6A7-210F4BBD2532}"/>
              </a:ext>
            </a:extLst>
          </p:cNvPr>
          <p:cNvSpPr txBox="1">
            <a:spLocks/>
          </p:cNvSpPr>
          <p:nvPr/>
        </p:nvSpPr>
        <p:spPr>
          <a:xfrm>
            <a:off x="5810251" y="206373"/>
            <a:ext cx="6234112" cy="67516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CNN</a:t>
            </a:r>
          </a:p>
          <a:p>
            <a:r>
              <a:rPr lang="en-US" dirty="0"/>
              <a:t>3x3 kernel: </a:t>
            </a:r>
          </a:p>
          <a:p>
            <a:r>
              <a:rPr lang="en-US" dirty="0"/>
              <a:t>Can be re-written as 16 x 4 matrix (special kind, circulant/Toeplitz)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BA8BE-2340-2F5D-E63C-7E5E310F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71933"/>
            <a:ext cx="7772400" cy="1986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A2DA5-91CD-1C99-E8F4-3DB0C4167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689" y="96466"/>
            <a:ext cx="3654623" cy="1227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A0F50-031E-DF1D-C3EF-583BB7CA9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807" y="2716995"/>
            <a:ext cx="9012112" cy="1285804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513A6FA-EBBC-A059-4B7D-D1E10E8D0C08}"/>
              </a:ext>
            </a:extLst>
          </p:cNvPr>
          <p:cNvSpPr txBox="1">
            <a:spLocks/>
          </p:cNvSpPr>
          <p:nvPr/>
        </p:nvSpPr>
        <p:spPr>
          <a:xfrm>
            <a:off x="239835" y="2461226"/>
            <a:ext cx="11952164" cy="30639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Everything else the same, </a:t>
            </a:r>
            <a:r>
              <a:rPr lang="en-US" i="1" dirty="0"/>
              <a:t>but</a:t>
            </a:r>
            <a:r>
              <a:rPr lang="en-US" dirty="0"/>
              <a:t> above matrix only has 9 unique values (vs. 73)</a:t>
            </a:r>
          </a:p>
          <a:p>
            <a:r>
              <a:rPr lang="en-US" dirty="0"/>
              <a:t>4x9 = 36 connections instead of 73; other steps basically the same.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5A072-5113-8CC6-C2EF-9CF486F08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686" y="2244098"/>
            <a:ext cx="8729663" cy="4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FBE1-3345-A479-8A0C-C813944E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yet another algorithm, </a:t>
            </a:r>
            <a:r>
              <a:rPr lang="en-US" i="1" dirty="0"/>
              <a:t>again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33B8-C39C-120A-B0A2-4674F694D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Last week(s): Full Connected </a:t>
            </a:r>
            <a:r>
              <a:rPr lang="en-US" b="1" dirty="0"/>
              <a:t>Artificial Neural Networks </a:t>
            </a:r>
            <a:r>
              <a:rPr lang="en-US" dirty="0"/>
              <a:t>(ANN)</a:t>
            </a:r>
          </a:p>
          <a:p>
            <a:r>
              <a:rPr lang="en-US" dirty="0"/>
              <a:t>Linear numerical and logistic regression often insufficiently complex</a:t>
            </a:r>
          </a:p>
          <a:p>
            <a:r>
              <a:rPr lang="en-US" dirty="0"/>
              <a:t>Polynomial features quickly become too expensive, especially due to cross-terms between many features</a:t>
            </a:r>
          </a:p>
          <a:p>
            <a:r>
              <a:rPr lang="en-US" dirty="0"/>
              <a:t>Need more efficient way to introduce high degree of non-linearity: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57694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3908-22D7-2773-7375-F15123A8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(or more) filters in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CB37-FE74-4AE5-4B21-FB74389A5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Typically, hidden layer has multiple </a:t>
            </a:r>
            <a:r>
              <a:rPr lang="en-US" sz="2400" b="1" dirty="0"/>
              <a:t>channels</a:t>
            </a:r>
            <a:r>
              <a:rPr lang="en-US" sz="2400" dirty="0"/>
              <a:t> for different filters</a:t>
            </a:r>
          </a:p>
          <a:p>
            <a:r>
              <a:rPr lang="en-US" sz="2400" dirty="0"/>
              <a:t>Example: two 3x3 kernels (say, horizontal and vertical edges)</a:t>
            </a:r>
          </a:p>
          <a:p>
            <a:r>
              <a:rPr lang="en-US" sz="2400" dirty="0"/>
              <a:t>For our 4x4 input image, hidden layer has 8 nodes but </a:t>
            </a:r>
            <a:r>
              <a:rPr lang="en-US" sz="2400" b="1" dirty="0"/>
              <a:t>stacked</a:t>
            </a:r>
            <a:r>
              <a:rPr lang="en-US" sz="2400" dirty="0"/>
              <a:t> as 2 x 4 nodes</a:t>
            </a:r>
          </a:p>
          <a:p>
            <a:r>
              <a:rPr lang="en-US" sz="2400" dirty="0"/>
              <a:t>Algebraically, we can vertically stack 2 similar Toeplitz matrices into a 8x16 matrix</a:t>
            </a:r>
          </a:p>
          <a:p>
            <a:r>
              <a:rPr lang="en-US" sz="2400" dirty="0"/>
              <a:t>Or use 2 separate 4x16 Toeplitz matrices (more efficient)</a:t>
            </a:r>
          </a:p>
          <a:p>
            <a:endParaRPr lang="en-US" sz="2400" dirty="0"/>
          </a:p>
          <a:p>
            <a:r>
              <a:rPr lang="en-US" sz="2400" dirty="0"/>
              <a:t>In real applications: many automatically determined filters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10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265E-BF5E-04A9-13C9-47E2C068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for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F831C-9E1B-E0A8-C033-074F4302C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After one or more convolutional layers, output of channels are </a:t>
            </a:r>
            <a:r>
              <a:rPr lang="en-US" sz="2400" b="1" dirty="0"/>
              <a:t>flattened </a:t>
            </a:r>
          </a:p>
          <a:p>
            <a:r>
              <a:rPr lang="en-US" sz="2400" dirty="0"/>
              <a:t>One or more fully connected layers combine features in different parts of image</a:t>
            </a:r>
          </a:p>
          <a:p>
            <a:r>
              <a:rPr lang="en-US" sz="2400" dirty="0"/>
              <a:t>Combination (with trainable weights) gives final image class. </a:t>
            </a:r>
          </a:p>
        </p:txBody>
      </p:sp>
    </p:spTree>
    <p:extLst>
      <p:ext uri="{BB962C8B-B14F-4D97-AF65-F5344CB8AC3E}">
        <p14:creationId xmlns:p14="http://schemas.microsoft.com/office/powerpoint/2010/main" val="771339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4CBC-6AE8-DDA2-56DA-C29A9EA3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9E8C6-08FF-2C9A-5606-92E8D18A8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4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0576-D84E-6873-9585-C45F99DC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Padding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880A413-D342-FBDC-D96C-92E654AC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931" y="2770810"/>
            <a:ext cx="3594538" cy="40871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DFB8-60DD-B7E5-E834-606DB7194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Sometimes, we may want output to be same size as input</a:t>
            </a:r>
          </a:p>
          <a:p>
            <a:r>
              <a:rPr lang="en-US" dirty="0"/>
              <a:t>‘Pad’ image with one or more ‘dummy’ pixels, typically zero-valued</a:t>
            </a:r>
          </a:p>
          <a:p>
            <a:endParaRPr lang="en-US" dirty="0"/>
          </a:p>
          <a:p>
            <a:r>
              <a:rPr lang="en-US" dirty="0"/>
              <a:t>This also applies filter ‘better’ near edges</a:t>
            </a:r>
          </a:p>
          <a:p>
            <a:r>
              <a:rPr lang="en-US" dirty="0"/>
              <a:t>Sometimes we like to have, say, even pixel dimensions</a:t>
            </a:r>
          </a:p>
          <a:p>
            <a:endParaRPr lang="en-US" dirty="0"/>
          </a:p>
          <a:p>
            <a:r>
              <a:rPr lang="en-US" dirty="0"/>
              <a:t>Padding can be </a:t>
            </a:r>
          </a:p>
          <a:p>
            <a:pPr lvl="1"/>
            <a:r>
              <a:rPr lang="en-US" b="1" dirty="0"/>
              <a:t>valid </a:t>
            </a:r>
            <a:r>
              <a:rPr lang="en-US" dirty="0"/>
              <a:t>(no padding), </a:t>
            </a:r>
          </a:p>
          <a:p>
            <a:pPr lvl="1"/>
            <a:r>
              <a:rPr lang="en-US" b="1" dirty="0"/>
              <a:t>same </a:t>
            </a:r>
            <a:r>
              <a:rPr lang="en-US" dirty="0"/>
              <a:t>(giving same size of output image), or </a:t>
            </a:r>
          </a:p>
          <a:p>
            <a:pPr lvl="1"/>
            <a:r>
              <a:rPr lang="en-US" b="1" dirty="0"/>
              <a:t>full </a:t>
            </a:r>
            <a:r>
              <a:rPr lang="en-US" dirty="0"/>
              <a:t>(making sure every pixel is covered </a:t>
            </a:r>
            <a:r>
              <a:rPr lang="en-US" i="1" dirty="0"/>
              <a:t>n</a:t>
            </a:r>
            <a:r>
              <a:rPr lang="en-US" i="1" baseline="-25000" dirty="0"/>
              <a:t>p</a:t>
            </a:r>
            <a:r>
              <a:rPr lang="en-US" i="1" baseline="30000" dirty="0"/>
              <a:t>2</a:t>
            </a:r>
            <a:r>
              <a:rPr lang="en-US" dirty="0"/>
              <a:t> times)</a:t>
            </a:r>
          </a:p>
        </p:txBody>
      </p:sp>
    </p:spTree>
    <p:extLst>
      <p:ext uri="{BB962C8B-B14F-4D97-AF65-F5344CB8AC3E}">
        <p14:creationId xmlns:p14="http://schemas.microsoft.com/office/powerpoint/2010/main" val="29183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C969-28B3-9172-60A5-39108668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89512-0687-BBA8-A6A6-FB9A473E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moving kernel 1 pixel at a time, we can move 2 or more pixels (</a:t>
            </a:r>
            <a:r>
              <a:rPr lang="en-US" i="1" dirty="0"/>
              <a:t>n</a:t>
            </a:r>
            <a:r>
              <a:rPr lang="en-US" i="1" baseline="-25000" dirty="0"/>
              <a:t>s </a:t>
            </a:r>
            <a:r>
              <a:rPr lang="en-US" dirty="0"/>
              <a:t>) at a time; this is called the </a:t>
            </a:r>
            <a:r>
              <a:rPr lang="en-US" b="1" dirty="0"/>
              <a:t>stride</a:t>
            </a:r>
            <a:endParaRPr lang="en-US" i="1" baseline="-25000" dirty="0"/>
          </a:p>
          <a:p>
            <a:r>
              <a:rPr lang="en-US" dirty="0"/>
              <a:t>This reduces output size roughly by a factor </a:t>
            </a:r>
            <a:r>
              <a:rPr lang="en-US" i="1" dirty="0"/>
              <a:t>n</a:t>
            </a:r>
            <a:r>
              <a:rPr lang="en-US" i="1" baseline="-25000" dirty="0"/>
              <a:t>s </a:t>
            </a:r>
            <a:r>
              <a:rPr lang="en-US" dirty="0"/>
              <a:t>in each dimension (e.g. </a:t>
            </a:r>
            <a:r>
              <a:rPr lang="en-US" i="1" dirty="0"/>
              <a:t>n</a:t>
            </a:r>
            <a:r>
              <a:rPr lang="en-US" i="1" baseline="-25000" dirty="0"/>
              <a:t>s</a:t>
            </a:r>
            <a:r>
              <a:rPr lang="en-US" baseline="30000" dirty="0"/>
              <a:t>2</a:t>
            </a:r>
            <a:r>
              <a:rPr lang="en-US" i="1" dirty="0"/>
              <a:t> </a:t>
            </a:r>
            <a:r>
              <a:rPr lang="en-US" dirty="0"/>
              <a:t>in total): </a:t>
            </a:r>
            <a:r>
              <a:rPr lang="en-US" b="1" dirty="0"/>
              <a:t>compression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0D417F6-DBA7-F1CE-E60D-06F1B70D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038" y="3105296"/>
            <a:ext cx="3890962" cy="37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81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F8368-53C4-540D-8C8D-7B322827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Max-Pooling (and Average Pooling)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775E9-4525-EC63-9069-E7B2EAE70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type of convolution that takes maximum (or average) value inside kernel window (no adjustable weights!)</a:t>
            </a:r>
          </a:p>
          <a:p>
            <a:r>
              <a:rPr lang="en-US" dirty="0"/>
              <a:t>Usually, stride is same as max-pool size such that there is no overlap</a:t>
            </a:r>
          </a:p>
          <a:p>
            <a:r>
              <a:rPr lang="en-US" dirty="0"/>
              <a:t>Pooling again reduces data (compression), while enhancing features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D7D0474-3E6D-23EC-3673-92965B900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97" y="4014788"/>
            <a:ext cx="6060290" cy="2697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147CA-1DC2-3D28-C301-B59F73BEF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3" y="3822222"/>
            <a:ext cx="5614988" cy="30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8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FACD2-446A-DFAC-62DC-36A67FE8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convolutions</a:t>
            </a:r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15E330-4A8A-8AB0-CA70-7E2B54779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3629026" cy="4964312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2690947-A971-5192-688D-D989BD6B1DD3}"/>
              </a:ext>
            </a:extLst>
          </p:cNvPr>
          <p:cNvSpPr txBox="1">
            <a:spLocks/>
          </p:cNvSpPr>
          <p:nvPr/>
        </p:nvSpPr>
        <p:spPr>
          <a:xfrm>
            <a:off x="4374356" y="1690688"/>
            <a:ext cx="7817643" cy="67516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When input has </a:t>
            </a:r>
            <a:r>
              <a:rPr lang="en-US" i="1" dirty="0" err="1"/>
              <a:t>n</a:t>
            </a:r>
            <a:r>
              <a:rPr lang="en-US" i="1" baseline="-25000" dirty="0" err="1"/>
              <a:t>c</a:t>
            </a:r>
            <a:r>
              <a:rPr lang="en-US" dirty="0"/>
              <a:t> channels, such as RGB (</a:t>
            </a:r>
            <a:r>
              <a:rPr lang="en-US" dirty="0" err="1"/>
              <a:t>n</a:t>
            </a:r>
            <a:r>
              <a:rPr lang="en-US" baseline="-25000" dirty="0" err="1"/>
              <a:t>c</a:t>
            </a:r>
            <a:r>
              <a:rPr lang="en-US" dirty="0"/>
              <a:t>=3), filter/kernel is </a:t>
            </a:r>
            <a:r>
              <a:rPr lang="en-US" i="1" dirty="0" err="1"/>
              <a:t>n</a:t>
            </a:r>
            <a:r>
              <a:rPr lang="en-US" i="1" baseline="-25000" dirty="0" err="1"/>
              <a:t>f</a:t>
            </a:r>
            <a:r>
              <a:rPr lang="en-US" dirty="0"/>
              <a:t> x </a:t>
            </a:r>
            <a:r>
              <a:rPr lang="en-US" i="1" dirty="0" err="1"/>
              <a:t>n</a:t>
            </a:r>
            <a:r>
              <a:rPr lang="en-US" i="1" baseline="-25000" dirty="0" err="1"/>
              <a:t>f</a:t>
            </a:r>
            <a:r>
              <a:rPr lang="en-US" dirty="0"/>
              <a:t> x </a:t>
            </a:r>
            <a:r>
              <a:rPr lang="en-US" i="1" dirty="0" err="1"/>
              <a:t>n</a:t>
            </a:r>
            <a:r>
              <a:rPr lang="en-US" i="1" baseline="-25000" dirty="0" err="1"/>
              <a:t>c</a:t>
            </a:r>
            <a:r>
              <a:rPr lang="en-US" dirty="0"/>
              <a:t> and also summed over </a:t>
            </a:r>
            <a:r>
              <a:rPr lang="en-US" i="1" dirty="0" err="1"/>
              <a:t>n</a:t>
            </a:r>
            <a:r>
              <a:rPr lang="en-US" i="1" baseline="-25000" dirty="0" err="1"/>
              <a:t>c</a:t>
            </a:r>
            <a:endParaRPr lang="en-US" i="1" baseline="-25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CEE6C-B116-09CD-AE44-C1F8E039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14" y="2610836"/>
            <a:ext cx="7555185" cy="424979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725FF3-3CA1-B9A0-B85A-70B48EB344AC}"/>
              </a:ext>
            </a:extLst>
          </p:cNvPr>
          <p:cNvSpPr txBox="1">
            <a:spLocks/>
          </p:cNvSpPr>
          <p:nvPr/>
        </p:nvSpPr>
        <p:spPr>
          <a:xfrm>
            <a:off x="4374355" y="6356352"/>
            <a:ext cx="7817643" cy="2085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with padding and bias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24693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E535-D262-0D0B-0A2C-CF5FAA15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9726DD-D0BD-52A2-933F-CCED210E0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Rectified Linear Units (RELU) more common than </a:t>
                </a:r>
                <a:r>
                  <a:rPr lang="en-US" dirty="0" err="1"/>
                  <a:t>sigmoids</a:t>
                </a:r>
                <a:r>
                  <a:rPr lang="en-US" dirty="0"/>
                  <a:t> in CNN</a:t>
                </a:r>
              </a:p>
              <a:p>
                <a:r>
                  <a:rPr lang="en-US" dirty="0"/>
                  <a:t>For RELU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exactly zero. Zero elements in weights matrix: sparse. </a:t>
                </a:r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dirty="0"/>
                  <a:t> is constant</a:t>
                </a:r>
              </a:p>
              <a:p>
                <a:r>
                  <a:rPr lang="en-US" dirty="0"/>
                  <a:t>Sigmoid has </a:t>
                </a:r>
                <a:r>
                  <a:rPr lang="en-US" i="1" dirty="0"/>
                  <a:t>vanishing gradients</a:t>
                </a:r>
              </a:p>
              <a:p>
                <a:r>
                  <a:rPr lang="en-US" dirty="0"/>
                  <a:t>Gradient descent more efficient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9726DD-D0BD-52A2-933F-CCED210E0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26FF4AE-E43C-7325-2E2F-1F90BFD4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79345"/>
            <a:ext cx="6096000" cy="377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682D-AE45-0A47-E0C0-8A6DBCFD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19BB-90AD-3620-E3C4-16F0B7950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multi-class CNN, we use </a:t>
            </a:r>
            <a:r>
              <a:rPr lang="en-US" b="1" dirty="0" err="1"/>
              <a:t>softmax</a:t>
            </a:r>
            <a:r>
              <a:rPr lang="en-US" dirty="0"/>
              <a:t> instead of sigmoid activation function for the output layer</a:t>
            </a:r>
          </a:p>
          <a:p>
            <a:r>
              <a:rPr lang="en-US" dirty="0"/>
              <a:t>Instead of binary 0/1, outputs </a:t>
            </a:r>
            <a:r>
              <a:rPr lang="en-US" b="1" dirty="0"/>
              <a:t>probabilities</a:t>
            </a:r>
            <a:r>
              <a:rPr lang="en-US" dirty="0"/>
              <a:t> for any nr of classes</a:t>
            </a:r>
          </a:p>
        </p:txBody>
      </p:sp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223144-1CA5-ACB7-E059-53BDE223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17" y="3575926"/>
            <a:ext cx="60452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41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9407-C62B-9656-C980-BBD00567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98391-15A7-FBFA-CCC1-3B16C9209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6561-346E-A6C8-8560-BF22EED3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ANN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065AA7-4BD7-6644-7E5B-221E34174E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i="1" dirty="0"/>
                  <a:t>Too many </a:t>
                </a:r>
                <a:r>
                  <a:rPr lang="en-US" dirty="0"/>
                  <a:t>trainable parameters</a:t>
                </a:r>
              </a:p>
              <a:p>
                <a:r>
                  <a:rPr lang="en-US" dirty="0"/>
                  <a:t>For tiny 40x40 pixel images, first hidden layer of 25 nodes (lab) has already 401 x 25 = 10,025 fitting parameters (= </a:t>
                </a:r>
                <a:r>
                  <a:rPr lang="en-US" b="1" dirty="0"/>
                  <a:t>weights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Same ANN for typical RGB phone picture has 3 x 12 x 10</a:t>
                </a:r>
                <a:r>
                  <a:rPr lang="en-US" baseline="30000" dirty="0"/>
                  <a:t>6</a:t>
                </a:r>
                <a:r>
                  <a:rPr lang="en-US" dirty="0"/>
                  <a:t> pixel values, </a:t>
                </a:r>
              </a:p>
              <a:p>
                <a:r>
                  <a:rPr lang="en-US" dirty="0"/>
                  <a:t>36 x 10</a:t>
                </a:r>
                <a:r>
                  <a:rPr lang="en-US" baseline="30000" dirty="0"/>
                  <a:t>6</a:t>
                </a:r>
                <a:r>
                  <a:rPr lang="en-US" dirty="0"/>
                  <a:t> x 25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/>
                  <a:t>9</a:t>
                </a:r>
                <a:r>
                  <a:rPr lang="en-US" dirty="0"/>
                  <a:t> training weights for just first layer!</a:t>
                </a:r>
              </a:p>
              <a:p>
                <a:r>
                  <a:rPr lang="en-US" dirty="0"/>
                  <a:t>Satellite images typically have 10</a:t>
                </a:r>
                <a:r>
                  <a:rPr lang="en-US" baseline="30000" dirty="0"/>
                  <a:t>8</a:t>
                </a:r>
                <a:r>
                  <a:rPr lang="en-US" dirty="0"/>
                  <a:t> pixels &amp; 13 spectral bands (‘colors’)</a:t>
                </a:r>
              </a:p>
              <a:p>
                <a:r>
                  <a:rPr lang="en-US" dirty="0"/>
                  <a:t>ANN not feasible.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065AA7-4BD7-6644-7E5B-221E34174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F36668E-1C91-F910-BFFA-2157B5F6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281" y="17868"/>
            <a:ext cx="6695037" cy="21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4FD1-B58E-057F-3D20-120117A8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LeNet-5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E4BCF-49EF-826F-18C7-97A32EF28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first CNN (1998, much more limited CPU power)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67C97B8-EFFB-1259-33C2-4337C6AE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8693"/>
            <a:ext cx="9802792" cy="4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2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DBC9-D521-C8E1-8029-EC43DC42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0F1-2707-6571-2ED0-CAA43B19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Nowadays, unbelievably easy, thanks to, </a:t>
            </a:r>
            <a:r>
              <a:rPr lang="en-US" dirty="0" err="1"/>
              <a:t>e.g</a:t>
            </a:r>
            <a:r>
              <a:rPr lang="en-US" dirty="0"/>
              <a:t>, </a:t>
            </a:r>
            <a:r>
              <a:rPr lang="en-US" dirty="0" err="1"/>
              <a:t>Keras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23FE3-351F-A86F-A4A9-6D1D26D72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6165"/>
            <a:ext cx="11104812" cy="379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43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DBC9-D521-C8E1-8029-EC43DC425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0F1-2707-6571-2ED0-CAA43B19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provide nice summary of, e.g., trainable parameters: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C9943-92FF-5187-E45C-ADA3EC09D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7965"/>
            <a:ext cx="5552090" cy="45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8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BD5D-EA14-39FB-9B55-F1FAF25F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&amp; VGG-16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1299C-AAF9-31B1-E291-44366644C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‘classic’, deeper CNN</a:t>
            </a:r>
          </a:p>
          <a:p>
            <a:endParaRPr lang="en-US" dirty="0"/>
          </a:p>
          <a:p>
            <a:r>
              <a:rPr lang="en-US" dirty="0" err="1"/>
              <a:t>AlexNet</a:t>
            </a:r>
            <a:r>
              <a:rPr lang="en-US" dirty="0"/>
              <a:t>: 62 million weights</a:t>
            </a:r>
          </a:p>
          <a:p>
            <a:r>
              <a:rPr lang="en-US" dirty="0"/>
              <a:t>VGG-16: 138 million 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115D0B5-F8D4-34D2-35C8-8927F98D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08" y="0"/>
            <a:ext cx="6297491" cy="3429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9B0F64A-5767-39F9-3D58-2F28AF9C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9" y="3644900"/>
            <a:ext cx="5715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05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B50F-8FB3-C12B-4A8F-E2F662D7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Fully</a:t>
            </a:r>
            <a:r>
              <a:rPr lang="en-US" dirty="0"/>
              <a:t> Convolutional Neural Networks (FCN)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C03FF-57AC-AF92-3C0F-4CD5DAFF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fully-connected layers anywhere in NN</a:t>
            </a:r>
          </a:p>
          <a:p>
            <a:r>
              <a:rPr lang="en-US" dirty="0"/>
              <a:t>Allows for any input size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B08DA7C-F79B-48AB-63B8-6819F1B16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19227"/>
            <a:ext cx="6976730" cy="38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4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89268-3223-E9EF-C164-28BA63A5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66" y="9227"/>
            <a:ext cx="5578134" cy="3707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52A68-3B21-911D-BD75-BC3B079C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U-Nets for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8E03C-54CD-591C-B297-88C6E62F0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Auto-encoder -&gt; bottleneck -&gt; decoder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96D33-2552-589D-3959-B78E44B5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6704"/>
            <a:ext cx="7772400" cy="3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5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1E79-CA5A-8617-9963-360736AA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Computer Vision Tasks</a:t>
            </a:r>
          </a:p>
        </p:txBody>
      </p:sp>
      <p:pic>
        <p:nvPicPr>
          <p:cNvPr id="5" name="Content Placeholder 4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7FD17F77-5790-61AC-3F95-337018547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820" y="1825625"/>
            <a:ext cx="1046035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40D62-0CAA-655E-AAF1-19FC411317B1}"/>
              </a:ext>
            </a:extLst>
          </p:cNvPr>
          <p:cNvSpPr txBox="1"/>
          <p:nvPr/>
        </p:nvSpPr>
        <p:spPr>
          <a:xfrm>
            <a:off x="8829675" y="1459855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Semantic or</a:t>
            </a:r>
          </a:p>
        </p:txBody>
      </p:sp>
    </p:spTree>
    <p:extLst>
      <p:ext uri="{BB962C8B-B14F-4D97-AF65-F5344CB8AC3E}">
        <p14:creationId xmlns:p14="http://schemas.microsoft.com/office/powerpoint/2010/main" val="1111900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EEC8CC-FDC2-D145-8785-E602840B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" y="1071563"/>
            <a:ext cx="3804440" cy="3957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F68D2-0724-1441-83B7-6E58B2E6F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264" y="1743075"/>
            <a:ext cx="4399480" cy="3957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964CD-3A49-AF42-886B-2A54B8C4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24" y="0"/>
            <a:ext cx="10515600" cy="1325563"/>
          </a:xfrm>
        </p:spPr>
        <p:txBody>
          <a:bodyPr/>
          <a:lstStyle/>
          <a:p>
            <a:r>
              <a:rPr lang="en-US" b="1" dirty="0"/>
              <a:t>Water detection / Land Use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E6E9-2085-104F-B370-E8E5E80C7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249" y="3184304"/>
            <a:ext cx="5775325" cy="3655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46DBA-C29E-CB4C-9AFC-58606B8E1CFF}"/>
              </a:ext>
            </a:extLst>
          </p:cNvPr>
          <p:cNvSpPr txBox="1"/>
          <p:nvPr/>
        </p:nvSpPr>
        <p:spPr>
          <a:xfrm>
            <a:off x="0" y="5934670"/>
            <a:ext cx="4073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8,661 × 12,190 = </a:t>
            </a:r>
          </a:p>
          <a:p>
            <a:r>
              <a:rPr lang="en-US" dirty="0"/>
              <a:t>105,577,590 pixels ×  1 – 8 spectral bands</a:t>
            </a:r>
          </a:p>
          <a:p>
            <a:r>
              <a:rPr lang="en-US" dirty="0"/>
              <a:t>For 1 data point (image)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E7851-2034-D744-AF3B-CFBE539F12A9}"/>
              </a:ext>
            </a:extLst>
          </p:cNvPr>
          <p:cNvSpPr txBox="1"/>
          <p:nvPr/>
        </p:nvSpPr>
        <p:spPr>
          <a:xfrm>
            <a:off x="8999075" y="5934670"/>
            <a:ext cx="319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Output/prediction is water/land</a:t>
            </a:r>
          </a:p>
        </p:txBody>
      </p:sp>
    </p:spTree>
    <p:extLst>
      <p:ext uri="{BB962C8B-B14F-4D97-AF65-F5344CB8AC3E}">
        <p14:creationId xmlns:p14="http://schemas.microsoft.com/office/powerpoint/2010/main" val="2836026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0F5BF1-CFF9-5BF4-0D41-6D6DCF51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cross entropy (BCE) loss = logistic loss 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Common choice, e.g., to minimize by gradient descent</a:t>
            </a:r>
          </a:p>
          <a:p>
            <a:r>
              <a:rPr lang="en-US" dirty="0"/>
              <a:t>Not that intuitive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BF52-A9BE-2D04-E302-9053D65D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12" y="2287087"/>
            <a:ext cx="7772400" cy="1284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668D7-DDD3-B563-5C8E-4C979D22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250" y="4413524"/>
            <a:ext cx="8321749" cy="244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A1FE7-B843-8E1B-F95B-2D5A68DB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772"/>
            <a:ext cx="12188330" cy="43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55BA7F-BFE8-69DE-E4FD-BC4391846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651495"/>
            <a:ext cx="7772400" cy="352083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F36668E-1C91-F910-BFFA-2157B5F6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281" y="17868"/>
            <a:ext cx="6695037" cy="2104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26561-346E-A6C8-8560-BF22EED3F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65AA7-4BD7-6644-7E5B-221E34174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an ANN, two image below are completely different,</a:t>
            </a:r>
          </a:p>
          <a:p>
            <a:r>
              <a:rPr lang="en-US" dirty="0"/>
              <a:t>Every pixel is different; difficult for ANN to have same weights for each pixel to detect cat in both pictures</a:t>
            </a:r>
          </a:p>
          <a:p>
            <a:r>
              <a:rPr lang="en-US" dirty="0"/>
              <a:t>We’d like a NN that is ‘</a:t>
            </a:r>
            <a:r>
              <a:rPr lang="en-US" b="1" dirty="0"/>
              <a:t>translation invariant</a:t>
            </a:r>
            <a:r>
              <a:rPr lang="en-US" dirty="0"/>
              <a:t>’</a:t>
            </a:r>
          </a:p>
          <a:p>
            <a:r>
              <a:rPr lang="en-US" dirty="0"/>
              <a:t>Same for </a:t>
            </a:r>
            <a:r>
              <a:rPr lang="en-US" b="1" dirty="0"/>
              <a:t>size</a:t>
            </a:r>
            <a:r>
              <a:rPr lang="en-US" dirty="0"/>
              <a:t> of cat</a:t>
            </a:r>
          </a:p>
        </p:txBody>
      </p:sp>
    </p:spTree>
    <p:extLst>
      <p:ext uri="{BB962C8B-B14F-4D97-AF65-F5344CB8AC3E}">
        <p14:creationId xmlns:p14="http://schemas.microsoft.com/office/powerpoint/2010/main" val="20977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506F7-0841-F7CC-1647-76356C015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Confusion matrix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2775E-5511-6051-AFF8-6C04D1D0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13" y="3104555"/>
            <a:ext cx="8777287" cy="37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Precision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What fraction of pixels </a:t>
                </a:r>
                <a:r>
                  <a:rPr lang="en-US" b="1" dirty="0"/>
                  <a:t>predicted</a:t>
                </a:r>
                <a:r>
                  <a:rPr lang="en-US" dirty="0"/>
                  <a:t> as 1 is actually </a:t>
                </a:r>
                <a:r>
                  <a:rPr lang="en-US" b="1" dirty="0"/>
                  <a:t>labeled</a:t>
                </a:r>
                <a:r>
                  <a:rPr lang="en-US" dirty="0"/>
                  <a:t> as 1.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72775E-5511-6051-AFF8-6C04D1D0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3" y="3104555"/>
            <a:ext cx="8777287" cy="37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Recall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𝑭𝑵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What fraction of pixels </a:t>
                </a:r>
                <a:r>
                  <a:rPr lang="en-US" b="1" dirty="0"/>
                  <a:t>labeled</a:t>
                </a:r>
                <a:r>
                  <a:rPr lang="en-US" dirty="0"/>
                  <a:t> as 1 is actually </a:t>
                </a:r>
                <a:r>
                  <a:rPr lang="en-US" b="1" dirty="0"/>
                  <a:t>predicted</a:t>
                </a:r>
                <a:r>
                  <a:rPr lang="en-US" dirty="0"/>
                  <a:t> as 1.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72775E-5511-6051-AFF8-6C04D1D0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3" y="3104555"/>
            <a:ext cx="8777287" cy="37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2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E99E-9CEB-6DD2-C54E-C48CEBCA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‘Accuracy’ Metrics for Segmentation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F1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𝑝𝑟𝑒𝑐𝑖𝑠𝑖𝑜𝑛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𝑟𝑒𝑐𝑎𝑙𝑙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𝑝𝑟𝑒𝑐𝑖𝑠𝑖𝑜𝑛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𝑟𝑒𝑐𝑎𝑙𝑙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Harmonic average of precision and recall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E7506F7-0841-F7CC-1647-76356C0151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72775E-5511-6051-AFF8-6C04D1D0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3" y="3104555"/>
            <a:ext cx="8777287" cy="37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A131D-2749-6BAE-80D9-941B53AFF708}"/>
              </a:ext>
            </a:extLst>
          </p:cNvPr>
          <p:cNvSpPr/>
          <p:nvPr/>
        </p:nvSpPr>
        <p:spPr>
          <a:xfrm>
            <a:off x="1157288" y="2934255"/>
            <a:ext cx="2357438" cy="177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95F0D-D043-C82D-AF9A-136EF7B7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6C3A-F0CF-17D1-1DEE-16C249E1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precision, recall, and F1 score of this prediction: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B7AC1-FFB2-2354-3837-79F097EC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940050"/>
            <a:ext cx="2349500" cy="177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17B7A-222E-DFA0-3427-A60BE8BC259D}"/>
              </a:ext>
            </a:extLst>
          </p:cNvPr>
          <p:cNvSpPr txBox="1"/>
          <p:nvPr/>
        </p:nvSpPr>
        <p:spPr>
          <a:xfrm>
            <a:off x="1932806" y="257071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F729E-3453-2988-F3E7-2FE5660D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2967593"/>
            <a:ext cx="2349500" cy="177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FF2282-0DC8-3C8A-F554-B2F8878A8A32}"/>
              </a:ext>
            </a:extLst>
          </p:cNvPr>
          <p:cNvSpPr txBox="1"/>
          <p:nvPr/>
        </p:nvSpPr>
        <p:spPr>
          <a:xfrm>
            <a:off x="5860281" y="2598261"/>
            <a:ext cx="116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Prediction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1F15C-3E05-7574-AFBA-10B622A7243C}"/>
              </a:ext>
            </a:extLst>
          </p:cNvPr>
          <p:cNvSpPr/>
          <p:nvPr/>
        </p:nvSpPr>
        <p:spPr>
          <a:xfrm>
            <a:off x="5076825" y="2940050"/>
            <a:ext cx="2357438" cy="177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0458C-59E8-2128-D933-FC8082A26889}"/>
              </a:ext>
            </a:extLst>
          </p:cNvPr>
          <p:cNvSpPr/>
          <p:nvPr/>
        </p:nvSpPr>
        <p:spPr>
          <a:xfrm>
            <a:off x="6642868" y="4001294"/>
            <a:ext cx="45719" cy="80724"/>
          </a:xfrm>
          <a:prstGeom prst="rect">
            <a:avLst/>
          </a:prstGeom>
          <a:solidFill>
            <a:srgbClr val="558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08C7E8-3FF4-CDD0-CD29-3318CC11644D}"/>
              </a:ext>
            </a:extLst>
          </p:cNvPr>
          <p:cNvCxnSpPr>
            <a:cxnSpLocks/>
          </p:cNvCxnSpPr>
          <p:nvPr/>
        </p:nvCxnSpPr>
        <p:spPr>
          <a:xfrm flipH="1">
            <a:off x="6733606" y="3890408"/>
            <a:ext cx="1003869" cy="1512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9521F3-B41D-4678-9E15-681BAFD0ED67}"/>
              </a:ext>
            </a:extLst>
          </p:cNvPr>
          <p:cNvSpPr txBox="1"/>
          <p:nvPr/>
        </p:nvSpPr>
        <p:spPr>
          <a:xfrm>
            <a:off x="7782494" y="35967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4009314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A131D-2749-6BAE-80D9-941B53AFF708}"/>
              </a:ext>
            </a:extLst>
          </p:cNvPr>
          <p:cNvSpPr/>
          <p:nvPr/>
        </p:nvSpPr>
        <p:spPr>
          <a:xfrm>
            <a:off x="1157288" y="2934255"/>
            <a:ext cx="2357438" cy="177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95F0D-D043-C82D-AF9A-136EF7B7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86C3A-F0CF-17D1-1DEE-16C249E1B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7194"/>
          </a:xfrm>
        </p:spPr>
        <p:txBody>
          <a:bodyPr/>
          <a:lstStyle/>
          <a:p>
            <a:r>
              <a:rPr lang="en-US" dirty="0"/>
              <a:t>What is precision, recall, and F1 score of this prediction: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why F1 score is useful single metric of accuracy</a:t>
            </a:r>
          </a:p>
          <a:p>
            <a:r>
              <a:rPr lang="en-US" dirty="0"/>
              <a:t>Possible to directly optimize for F1: </a:t>
            </a:r>
            <a:r>
              <a:rPr lang="en-US" b="1" dirty="0"/>
              <a:t>Dice loss </a:t>
            </a:r>
            <a:r>
              <a:rPr lang="en-US" dirty="0"/>
              <a:t>= 1 – F1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B7AC1-FFB2-2354-3837-79F097EC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2940050"/>
            <a:ext cx="2349500" cy="177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17B7A-222E-DFA0-3427-A60BE8BC259D}"/>
              </a:ext>
            </a:extLst>
          </p:cNvPr>
          <p:cNvSpPr txBox="1"/>
          <p:nvPr/>
        </p:nvSpPr>
        <p:spPr>
          <a:xfrm>
            <a:off x="1932806" y="257071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Labels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F729E-3453-2988-F3E7-2FE5660D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825" y="2967593"/>
            <a:ext cx="2349500" cy="177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FF2282-0DC8-3C8A-F554-B2F8878A8A32}"/>
              </a:ext>
            </a:extLst>
          </p:cNvPr>
          <p:cNvSpPr txBox="1"/>
          <p:nvPr/>
        </p:nvSpPr>
        <p:spPr>
          <a:xfrm>
            <a:off x="5860281" y="2598261"/>
            <a:ext cx="116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Prediction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1F15C-3E05-7574-AFBA-10B622A7243C}"/>
              </a:ext>
            </a:extLst>
          </p:cNvPr>
          <p:cNvSpPr/>
          <p:nvPr/>
        </p:nvSpPr>
        <p:spPr>
          <a:xfrm>
            <a:off x="5076825" y="2940050"/>
            <a:ext cx="2357438" cy="17780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0458C-59E8-2128-D933-FC8082A26889}"/>
              </a:ext>
            </a:extLst>
          </p:cNvPr>
          <p:cNvSpPr/>
          <p:nvPr/>
        </p:nvSpPr>
        <p:spPr>
          <a:xfrm>
            <a:off x="5092701" y="2955851"/>
            <a:ext cx="2333624" cy="1756403"/>
          </a:xfrm>
          <a:prstGeom prst="rect">
            <a:avLst/>
          </a:prstGeom>
          <a:solidFill>
            <a:srgbClr val="558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08C7E8-3FF4-CDD0-CD29-3318CC11644D}"/>
              </a:ext>
            </a:extLst>
          </p:cNvPr>
          <p:cNvCxnSpPr>
            <a:cxnSpLocks/>
          </p:cNvCxnSpPr>
          <p:nvPr/>
        </p:nvCxnSpPr>
        <p:spPr>
          <a:xfrm flipH="1">
            <a:off x="6752679" y="4000599"/>
            <a:ext cx="1003869" cy="1512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9521F3-B41D-4678-9E15-681BAFD0ED67}"/>
              </a:ext>
            </a:extLst>
          </p:cNvPr>
          <p:cNvSpPr txBox="1"/>
          <p:nvPr/>
        </p:nvSpPr>
        <p:spPr>
          <a:xfrm>
            <a:off x="7782494" y="359670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6726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2B5087-9C12-4016-62DF-806212D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83BE8-5400-2226-AE24-6003BC1199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7263" y="1825625"/>
            <a:ext cx="11234737" cy="4351338"/>
          </a:xfrm>
        </p:spPr>
        <p:txBody>
          <a:bodyPr/>
          <a:lstStyle/>
          <a:p>
            <a:r>
              <a:rPr lang="en-US" dirty="0"/>
              <a:t>CNN are more efficient than ANN for computer vision tasks</a:t>
            </a:r>
          </a:p>
          <a:p>
            <a:r>
              <a:rPr lang="en-US" dirty="0"/>
              <a:t>Inspired by image/signal processing: extract features by small kernels</a:t>
            </a:r>
          </a:p>
          <a:p>
            <a:r>
              <a:rPr lang="en-US" dirty="0"/>
              <a:t>Let CNN model learn its </a:t>
            </a:r>
            <a:r>
              <a:rPr lang="en-US" i="1" dirty="0"/>
              <a:t>own</a:t>
            </a:r>
            <a:r>
              <a:rPr lang="en-US" dirty="0"/>
              <a:t> kernels/filters and keep combining those</a:t>
            </a:r>
          </a:p>
          <a:p>
            <a:r>
              <a:rPr lang="en-US" dirty="0"/>
              <a:t>Same parameters used in different parts of images: translation invariant</a:t>
            </a:r>
          </a:p>
          <a:p>
            <a:r>
              <a:rPr lang="en-US" dirty="0"/>
              <a:t>CNN learns complex features that we, humans, cannot even interpret...</a:t>
            </a:r>
          </a:p>
          <a:p>
            <a:r>
              <a:rPr lang="en-US" dirty="0"/>
              <a:t>CNN are (my) best example of true, almost magical, deep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4A0FB-3DA8-4AB1-A1C3-10815D6F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0"/>
            <a:ext cx="2362200" cy="15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9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2E760-6EE4-0638-3FBE-C42068AB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60C5F-142B-D9EE-10B8-25FC00384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in practice / research</a:t>
            </a:r>
          </a:p>
          <a:p>
            <a:r>
              <a:rPr lang="en-US" dirty="0"/>
              <a:t>Short black-board lectures on other ML/DL methods</a:t>
            </a:r>
          </a:p>
          <a:p>
            <a:r>
              <a:rPr lang="en-US" dirty="0"/>
              <a:t>Work on individual AI projects</a:t>
            </a:r>
          </a:p>
        </p:txBody>
      </p:sp>
    </p:spTree>
    <p:extLst>
      <p:ext uri="{BB962C8B-B14F-4D97-AF65-F5344CB8AC3E}">
        <p14:creationId xmlns:p14="http://schemas.microsoft.com/office/powerpoint/2010/main" val="232182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DAA1-46F0-4609-2FD0-A6FB4FED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for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06BD-662C-FEFA-3133-BE6DF3A87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cue from ‘old school’ image processing techniques</a:t>
            </a:r>
          </a:p>
          <a:p>
            <a:r>
              <a:rPr lang="en-US" b="1" dirty="0"/>
              <a:t>Filters</a:t>
            </a:r>
            <a:r>
              <a:rPr lang="en-US" dirty="0"/>
              <a:t> in Photoshop, Gimp, and now your phone, are all based on </a:t>
            </a:r>
            <a:r>
              <a:rPr lang="en-US" b="1" dirty="0"/>
              <a:t>convolutions</a:t>
            </a:r>
            <a:r>
              <a:rPr lang="en-US" dirty="0"/>
              <a:t> of your photo with some small </a:t>
            </a:r>
            <a:r>
              <a:rPr lang="en-US" b="1" dirty="0"/>
              <a:t>kernel</a:t>
            </a:r>
            <a:r>
              <a:rPr lang="en-US" dirty="0"/>
              <a:t>. </a:t>
            </a:r>
          </a:p>
          <a:p>
            <a:r>
              <a:rPr lang="en-US" dirty="0"/>
              <a:t>What does all this mean?</a:t>
            </a:r>
          </a:p>
        </p:txBody>
      </p:sp>
    </p:spTree>
    <p:extLst>
      <p:ext uri="{BB962C8B-B14F-4D97-AF65-F5344CB8AC3E}">
        <p14:creationId xmlns:p14="http://schemas.microsoft.com/office/powerpoint/2010/main" val="422840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656BD-1F65-5102-6555-2370558B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image..?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B6CA-8B52-1E98-9E7A-1BE8CC458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2366" cy="4351338"/>
          </a:xfrm>
        </p:spPr>
        <p:txBody>
          <a:bodyPr/>
          <a:lstStyle/>
          <a:p>
            <a:r>
              <a:rPr lang="en-US" dirty="0"/>
              <a:t>Image/photo is just light intensity for each image pixel, i.e. an array of numbers; often stored as integers 0 – 255 (8-bit = 1 byte)</a:t>
            </a:r>
          </a:p>
          <a:p>
            <a:r>
              <a:rPr lang="en-US" dirty="0"/>
              <a:t>1 value per pixel for grayscale, 3 values for Red-Green-Blue (RGB), many more for multi- and hyper-spectral satellite imagery: </a:t>
            </a:r>
            <a:r>
              <a:rPr lang="en-US" b="1" dirty="0"/>
              <a:t>channels/bands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26A043C5-B5B9-4144-7F28-D88621BF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45" y="3561118"/>
            <a:ext cx="7772400" cy="32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E032-1FAA-3D18-DDFC-572C3AA9D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1A796-F307-B642-2AAA-FB2DC8362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a small matrix, typically square and typically of odd dimensions, e.g., 3x3, 5x5, or –less common– larger.</a:t>
            </a:r>
          </a:p>
          <a:p>
            <a:r>
              <a:rPr lang="en-US" dirty="0"/>
              <a:t>Example, Left-Sobel kernel: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9622D-AC7A-6D70-A8C6-BDA67ABE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72694"/>
            <a:ext cx="53467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6542-FF00-EA6E-8A5B-01816FC1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Convolution?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F00FF2-9948-DD82-E5C2-36D2CAB2B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6175"/>
            <a:ext cx="7158038" cy="402639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E23793-04A6-24F8-9FC5-649F26F82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17772" cy="4351338"/>
          </a:xfrm>
        </p:spPr>
        <p:txBody>
          <a:bodyPr/>
          <a:lstStyle/>
          <a:p>
            <a:r>
              <a:rPr lang="en-US" dirty="0"/>
              <a:t>‘Slide’ kernel over image, one (or more) pixel at a time horizontally, then vertically</a:t>
            </a:r>
          </a:p>
          <a:p>
            <a:r>
              <a:rPr lang="en-US" dirty="0"/>
              <a:t>Multiply each element of kernel with each element in image and sum</a:t>
            </a:r>
          </a:p>
          <a:p>
            <a:r>
              <a:rPr lang="en-US" dirty="0"/>
              <a:t>For (square) image width </a:t>
            </a:r>
            <a:r>
              <a:rPr lang="en-US" i="1" dirty="0" err="1"/>
              <a:t>n</a:t>
            </a:r>
            <a:r>
              <a:rPr lang="en-US" i="1" baseline="-25000" dirty="0" err="1"/>
              <a:t>w</a:t>
            </a:r>
            <a:r>
              <a:rPr lang="en-US" dirty="0"/>
              <a:t> and kernel size </a:t>
            </a:r>
            <a:r>
              <a:rPr lang="en-US" i="1" dirty="0" err="1"/>
              <a:t>n</a:t>
            </a:r>
            <a:r>
              <a:rPr lang="en-US" i="1" baseline="-25000" dirty="0" err="1"/>
              <a:t>f</a:t>
            </a:r>
            <a:r>
              <a:rPr lang="en-US" dirty="0"/>
              <a:t>, output is </a:t>
            </a:r>
            <a:r>
              <a:rPr lang="en-US" i="1" dirty="0"/>
              <a:t>w </a:t>
            </a:r>
            <a:r>
              <a:rPr lang="en-US" dirty="0"/>
              <a:t>= </a:t>
            </a:r>
            <a:r>
              <a:rPr lang="en-US" i="1" dirty="0" err="1"/>
              <a:t>n</a:t>
            </a:r>
            <a:r>
              <a:rPr lang="en-US" i="1" baseline="-25000" dirty="0" err="1"/>
              <a:t>w</a:t>
            </a:r>
            <a:r>
              <a:rPr lang="en-US" i="1" baseline="-25000" dirty="0"/>
              <a:t> </a:t>
            </a:r>
            <a:r>
              <a:rPr lang="en-US" dirty="0"/>
              <a:t>– </a:t>
            </a:r>
            <a:r>
              <a:rPr lang="en-US" i="1" dirty="0" err="1"/>
              <a:t>n</a:t>
            </a:r>
            <a:r>
              <a:rPr lang="en-US" i="1" baseline="-25000" dirty="0" err="1"/>
              <a:t>f</a:t>
            </a:r>
            <a:r>
              <a:rPr lang="en-US" i="1" baseline="-25000" dirty="0"/>
              <a:t> </a:t>
            </a:r>
            <a:r>
              <a:rPr lang="en-US" dirty="0"/>
              <a:t>+ 1</a:t>
            </a:r>
          </a:p>
          <a:p>
            <a:r>
              <a:rPr lang="en-US" dirty="0"/>
              <a:t>But why convolutions??</a:t>
            </a:r>
          </a:p>
        </p:txBody>
      </p:sp>
      <p:pic>
        <p:nvPicPr>
          <p:cNvPr id="11" name="Picture 10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28A92C6B-34C9-2625-62DF-6FAFFA58F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100" y="4013200"/>
            <a:ext cx="25019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988B-BFE0-C80B-808F-BD58B705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image processing </a:t>
            </a:r>
            <a:r>
              <a:rPr lang="en-US" b="1" dirty="0"/>
              <a:t>filters</a:t>
            </a:r>
            <a:r>
              <a:rPr lang="en-US" dirty="0"/>
              <a:t>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00CF3-F947-6EDC-EFA1-8E1376E6E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Vertical edge detection: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F45A7-6898-8C85-544F-BF9624DA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23" y="2364999"/>
            <a:ext cx="10670879" cy="449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35763</TotalTime>
  <Words>1490</Words>
  <Application>Microsoft Macintosh PowerPoint</Application>
  <PresentationFormat>Widescreen</PresentationFormat>
  <Paragraphs>194</Paragraphs>
  <Slides>47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LM Sans 17</vt:lpstr>
      <vt:lpstr>Office Theme</vt:lpstr>
      <vt:lpstr>PowerPoint Presentation</vt:lpstr>
      <vt:lpstr>Why yet another algorithm, again?</vt:lpstr>
      <vt:lpstr>Limitations of ANN</vt:lpstr>
      <vt:lpstr>Limitations of ANN</vt:lpstr>
      <vt:lpstr>Inspiration for Solution</vt:lpstr>
      <vt:lpstr>What is an image..?</vt:lpstr>
      <vt:lpstr>What is a kernel?</vt:lpstr>
      <vt:lpstr>What is a Convolution?</vt:lpstr>
      <vt:lpstr>This is how image processing filters work!</vt:lpstr>
      <vt:lpstr>This is how image processing filters work!</vt:lpstr>
      <vt:lpstr>This is how image processing filters work!</vt:lpstr>
      <vt:lpstr>This is how image processing filters work!</vt:lpstr>
      <vt:lpstr>This is how image processing filters work!</vt:lpstr>
      <vt:lpstr>This is how image processing filters work!</vt:lpstr>
      <vt:lpstr>Image processing -&gt; Convolutional NN</vt:lpstr>
      <vt:lpstr>Equivalency between ANN &amp; CNN</vt:lpstr>
      <vt:lpstr>PowerPoint Presentation</vt:lpstr>
      <vt:lpstr>PowerPoint Presentation</vt:lpstr>
      <vt:lpstr>PowerPoint Presentation</vt:lpstr>
      <vt:lpstr>Two (or more) filters in CNN</vt:lpstr>
      <vt:lpstr>CNN for image classification</vt:lpstr>
      <vt:lpstr>Technical Details</vt:lpstr>
      <vt:lpstr>Padding</vt:lpstr>
      <vt:lpstr>Stride</vt:lpstr>
      <vt:lpstr>Max-Pooling (and Average Pooling)</vt:lpstr>
      <vt:lpstr>Volume convolutions</vt:lpstr>
      <vt:lpstr>Activation function </vt:lpstr>
      <vt:lpstr>Softmax</vt:lpstr>
      <vt:lpstr>Putting it all Together</vt:lpstr>
      <vt:lpstr>LeNet-5</vt:lpstr>
      <vt:lpstr>Python code</vt:lpstr>
      <vt:lpstr>Python code</vt:lpstr>
      <vt:lpstr>AlexNet &amp; VGG-16</vt:lpstr>
      <vt:lpstr>Fully Convolutional Neural Networks (FCN)</vt:lpstr>
      <vt:lpstr>U-Nets for Segmentation</vt:lpstr>
      <vt:lpstr>Different Computer Vision Tasks</vt:lpstr>
      <vt:lpstr>Water detection / Land Use</vt:lpstr>
      <vt:lpstr>‘Accuracy’ Metrics for Segmentation</vt:lpstr>
      <vt:lpstr>‘Accuracy’ Metrics for Segmentation</vt:lpstr>
      <vt:lpstr>‘Accuracy’ Metrics for Segmentation</vt:lpstr>
      <vt:lpstr>‘Accuracy’ Metrics for Segmentation</vt:lpstr>
      <vt:lpstr>‘Accuracy’ Metrics for Segmentation</vt:lpstr>
      <vt:lpstr>‘Accuracy’ Metrics for Segmentation</vt:lpstr>
      <vt:lpstr>Questions:</vt:lpstr>
      <vt:lpstr>Questions:</vt:lpstr>
      <vt:lpstr>Conclusions</vt:lpstr>
      <vt:lpstr>Next weeks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113</cp:revision>
  <cp:lastPrinted>2022-09-14T11:50:20Z</cp:lastPrinted>
  <dcterms:created xsi:type="dcterms:W3CDTF">2022-09-02T10:55:28Z</dcterms:created>
  <dcterms:modified xsi:type="dcterms:W3CDTF">2025-10-28T15:25:51Z</dcterms:modified>
</cp:coreProperties>
</file>