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7" r:id="rId12"/>
    <p:sldId id="274" r:id="rId13"/>
    <p:sldId id="269" r:id="rId14"/>
    <p:sldId id="268" r:id="rId15"/>
    <p:sldId id="270" r:id="rId16"/>
    <p:sldId id="271" r:id="rId17"/>
    <p:sldId id="272" r:id="rId18"/>
    <p:sldId id="273" r:id="rId19"/>
    <p:sldId id="275" r:id="rId20"/>
    <p:sldId id="277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8" r:id="rId32"/>
    <p:sldId id="287" r:id="rId33"/>
    <p:sldId id="292" r:id="rId34"/>
    <p:sldId id="289" r:id="rId35"/>
    <p:sldId id="290" r:id="rId36"/>
    <p:sldId id="29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66"/>
    <p:restoredTop sz="96208"/>
  </p:normalViewPr>
  <p:slideViewPr>
    <p:cSldViewPr snapToGrid="0">
      <p:cViewPr varScale="1">
        <p:scale>
          <a:sx n="113" d="100"/>
          <a:sy n="113" d="100"/>
        </p:scale>
        <p:origin x="184" y="1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D1E43-286D-A832-D452-E299D61AF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C98192-707D-31B2-4A18-139442C67C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78F92A-9B1B-AB60-45F0-383059274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8/31/25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6395A-928F-2A91-145A-B10193AA5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D7683-FB3A-50CE-6ABC-78E58403E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40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F6B33-01CC-E2D9-E0EF-79123B920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2A5EB5-2D71-A88A-D3A5-71D7AD04D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6C8F2-6AB0-2098-AE01-89D3D4A0F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8/31/25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6A656-9196-981C-E983-5408FB74E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6184E-B3DA-23B4-378B-E84B59540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78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D807DB-5F2B-FE48-2CD4-785EC703C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D13B09-334B-05CB-5FEA-19E08D13A5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01B42-8CDA-0D99-BEEC-7E93047F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8/31/25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8F829-E1FE-9132-37D1-77C21FCC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93A65-502D-53F6-5FD1-31880DCDB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0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A45F4-4215-F283-94D0-B99925C6E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EACCB-270E-3124-C4B3-561AE1C29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98738-CAF6-7B36-0334-6739DAC3B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8/31/25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71721-2802-9408-EB78-D4C201552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C4133-2D16-50C8-3A87-9985F00FD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37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54D9-AF8C-D2F0-2503-B5C96F0D4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22523-806D-391E-7427-10AFFEC34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90429-EEEC-FE74-BCCA-C605B7B3F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8/31/25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B1B05-8369-3B9D-4E0F-C2C717A26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30914-515E-8DC8-13AA-690DEA4E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22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FCD90-7954-9FDE-1114-A56C0ED6C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9592D-5FB1-415F-F877-C95DC6FE54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08C490-3C22-B586-8062-55C937863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4F7D1A-E778-98F4-A903-60874AD1C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8/31/25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754CDB-47EE-D2F9-A5F0-441BED602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D77A3E-C347-588B-9D8B-5373DECF5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3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78223-CDAA-0004-CC9A-112170B10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844FC-9A49-6AC0-2189-BC55DAF493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A30F82-D397-0F5B-2F6E-0A5DC43A16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EBFAF-2464-D090-E010-C62D9279AC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3844D9-1A52-E238-1FFF-9BC38C1796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125DFE-FB9C-9656-25BD-F32D458B1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8/31/25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4DE9AB-E691-6B49-55E9-53596E51D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692893-6CCC-88A6-62CA-5E7BC0D83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95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184A0-54FC-DFAB-9F58-FE012B10E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C78366-D004-72EB-3171-F2A0A0C70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8/31/25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0D7D56-77D8-6AEB-4DD4-EE8589280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E7B5E7-5801-34BF-4836-A7897F34B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62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06CF06-4435-3F79-E88A-A8DB8E971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8/31/25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F1BF6A-0951-04E7-A06C-8484EABAB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30DB4E-E6D8-41EF-3485-9B146EDBC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66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1C8EE-1ED2-861A-6233-70D078EDA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FBF52-4E1C-BF28-4EFA-2C00D4DE8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F6399A-D169-5D04-69AB-3A0CA421B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D43547-E99D-ED7E-B341-B9DEAD74C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8/31/25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55DBAF-08F4-1769-02B9-76AACA586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441A89-F472-CB3F-2DC1-D2D980747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99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A52DC-5BD7-7662-D355-0A8FC584B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6EBDD6-1F2A-C891-1F96-02CF446A82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CBB2C9-D365-D0C7-8C5F-5C551B7BA0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37ED08-255A-DDE1-CF61-63F2E9C71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8/31/25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0C2441-194A-E711-3E26-43371DF81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18748-3126-FA0A-625E-974C7C3FD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20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EFE538-530F-42E0-DB0E-1D4B72BAA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18A20E-14D0-B671-1989-F4AE8AAAF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6BB27-3AAF-9C68-4EAE-2CD2FBE182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6F29D-CA7C-1942-BF2F-083BAD189A8D}" type="datetimeFigureOut">
              <a:rPr lang="en-US" smtClean="0"/>
              <a:t>8/31/25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2C2F9-CCA6-B1AB-5B8E-98BD773945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573F8-0AA1-FD78-0F37-3D5F9A34F6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31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21ADA2-6036-A243-A2A8-99946F212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497169" y="1511458"/>
            <a:ext cx="6858002" cy="38636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15020C-0391-1543-9C8C-47F8F9078D0D}"/>
              </a:ext>
            </a:extLst>
          </p:cNvPr>
          <p:cNvSpPr/>
          <p:nvPr/>
        </p:nvSpPr>
        <p:spPr>
          <a:xfrm>
            <a:off x="3863664" y="5534561"/>
            <a:ext cx="8328336" cy="1323439"/>
          </a:xfrm>
          <a:prstGeom prst="rect">
            <a:avLst/>
          </a:prstGeom>
          <a:solidFill>
            <a:srgbClr val="7CD2F6">
              <a:alpha val="85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LM Sans 17" pitchFamily="2" charset="77"/>
              </a:rPr>
              <a:t>Lecture 2</a:t>
            </a:r>
          </a:p>
          <a:p>
            <a:pPr algn="ctr"/>
            <a:r>
              <a:rPr lang="en-US" sz="4000" b="1" dirty="0">
                <a:latin typeface="LM Sans 17" pitchFamily="2" charset="77"/>
              </a:rPr>
              <a:t>Linear Numerical Regression</a:t>
            </a:r>
            <a:endParaRPr lang="en-US" sz="4000" dirty="0">
              <a:latin typeface="LM Sans 17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24053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998BC-3EB0-D2F1-15B4-2A1E9E4C8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MSE in 2D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82E96F-D750-48FF-DC39-28B378CF5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7888" y="0"/>
            <a:ext cx="578411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5B13C-16D4-2D6D-CDF4-3D2FE5D83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28912"/>
            <a:ext cx="6622552" cy="412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970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4689B-9941-157F-A0DE-7B5FF06AD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Method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0352C-4D6A-7542-7719-E73EF50149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83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D812D-4B0B-4E41-994A-FE8C10CC1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Navigating out of mountainous terrain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19AE2F-92E5-1D2C-350E-F9EABA7C5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99462"/>
            <a:ext cx="9986524" cy="495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428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A6DE19-0502-AC07-EA1E-960557C95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485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DF5CA8A-0E2C-6120-5EB0-EA54EDAFAA2C}"/>
              </a:ext>
            </a:extLst>
          </p:cNvPr>
          <p:cNvGrpSpPr/>
          <p:nvPr/>
        </p:nvGrpSpPr>
        <p:grpSpPr>
          <a:xfrm>
            <a:off x="950118" y="1297930"/>
            <a:ext cx="1207295" cy="4893321"/>
            <a:chOff x="950118" y="1297930"/>
            <a:chExt cx="1207295" cy="489332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1349EC9-22C4-F3F0-CD7C-6822A3DF763C}"/>
                </a:ext>
              </a:extLst>
            </p:cNvPr>
            <p:cNvSpPr/>
            <p:nvPr/>
          </p:nvSpPr>
          <p:spPr>
            <a:xfrm>
              <a:off x="1743075" y="1400175"/>
              <a:ext cx="414338" cy="300038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55DA785-BFF4-01C9-A201-D9E895B69C70}"/>
                </a:ext>
              </a:extLst>
            </p:cNvPr>
            <p:cNvCxnSpPr/>
            <p:nvPr/>
          </p:nvCxnSpPr>
          <p:spPr>
            <a:xfrm>
              <a:off x="1971675" y="1528763"/>
              <a:ext cx="0" cy="4171950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890D41C-AAA8-3E0F-1B4D-0CF910382557}"/>
                </a:ext>
              </a:extLst>
            </p:cNvPr>
            <p:cNvSpPr txBox="1"/>
            <p:nvPr/>
          </p:nvSpPr>
          <p:spPr>
            <a:xfrm>
              <a:off x="1293026" y="5729586"/>
              <a:ext cx="86438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2400" dirty="0"/>
                <a:t>𝜃</a:t>
              </a:r>
              <a:r>
                <a:rPr lang="en-US" sz="2400" baseline="-25000" dirty="0"/>
                <a:t>1</a:t>
              </a:r>
              <a:r>
                <a:rPr lang="en-US" sz="2400" baseline="30000" dirty="0"/>
                <a:t>(0)</a:t>
              </a:r>
              <a:endParaRPr lang="en-US" sz="24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713240E-D94A-D118-9823-FCA2F872AA52}"/>
                </a:ext>
              </a:extLst>
            </p:cNvPr>
            <p:cNvSpPr txBox="1"/>
            <p:nvPr/>
          </p:nvSpPr>
          <p:spPr>
            <a:xfrm>
              <a:off x="950118" y="1297930"/>
              <a:ext cx="86438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J</a:t>
              </a:r>
              <a:r>
                <a:rPr lang="en-US" sz="2400" baseline="30000" dirty="0"/>
                <a:t>(0)</a:t>
              </a:r>
              <a:endParaRPr lang="en-US" sz="2400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F64779C-9B45-3B52-F394-8B7E7C4B0C51}"/>
                </a:ext>
              </a:extLst>
            </p:cNvPr>
            <p:cNvCxnSpPr>
              <a:cxnSpLocks/>
            </p:cNvCxnSpPr>
            <p:nvPr/>
          </p:nvCxnSpPr>
          <p:spPr>
            <a:xfrm>
              <a:off x="1500188" y="1528763"/>
              <a:ext cx="539349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ontent Placeholder 14">
                <a:extLst>
                  <a:ext uri="{FF2B5EF4-FFF2-40B4-BE49-F238E27FC236}">
                    <a16:creationId xmlns:a16="http://schemas.microsoft.com/office/drawing/2014/main" id="{AC5D2DDF-3992-943A-1A1D-9B692D7325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443788" y="1085849"/>
                <a:ext cx="4572000" cy="5091113"/>
              </a:xfrm>
            </p:spPr>
            <p:txBody>
              <a:bodyPr/>
              <a:lstStyle/>
              <a:p>
                <a:pPr marL="285750" indent="-285750"/>
                <a:r>
                  <a:rPr lang="en-US" dirty="0"/>
                  <a:t>Pick initial guess 𝜃</a:t>
                </a:r>
                <a:r>
                  <a:rPr lang="en-US" baseline="-25000" dirty="0"/>
                  <a:t>1</a:t>
                </a:r>
                <a:r>
                  <a:rPr lang="en-US" baseline="30000" dirty="0"/>
                  <a:t>(0)</a:t>
                </a:r>
                <a:r>
                  <a:rPr lang="en-US" dirty="0"/>
                  <a:t>,</a:t>
                </a:r>
              </a:p>
              <a:p>
                <a:pPr marL="285750" indent="-285750"/>
                <a:r>
                  <a:rPr lang="en-US" dirty="0"/>
                  <a:t>Calculate MSE, </a:t>
                </a:r>
                <a:r>
                  <a:rPr lang="en-US" i="1" dirty="0"/>
                  <a:t>J</a:t>
                </a:r>
                <a:r>
                  <a:rPr lang="en-US" baseline="30000" dirty="0"/>
                  <a:t>(0) </a:t>
                </a:r>
                <a:r>
                  <a:rPr lang="en-US" dirty="0"/>
                  <a:t>,</a:t>
                </a:r>
                <a:endParaRPr lang="en-US" baseline="30000" dirty="0"/>
              </a:p>
              <a:p>
                <a:pPr marL="285750" indent="-285750"/>
                <a:r>
                  <a:rPr lang="en-US" dirty="0"/>
                  <a:t>Calculate slope = </a:t>
                </a:r>
                <a:r>
                  <a:rPr lang="en-US" b="1" i="1" dirty="0"/>
                  <a:t>gradient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(0)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(0)</m:t>
                            </m:r>
                          </m:sup>
                        </m:sSup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dirty="0"/>
              </a:p>
              <a:p>
                <a:pPr marL="285750" indent="-285750"/>
                <a:r>
                  <a:rPr lang="en-US" dirty="0"/>
                  <a:t>Pick new guess as: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  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(0)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(0)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(0)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  <a:p>
                <a:pPr marL="285750" indent="-285750"/>
                <a:r>
                  <a:rPr lang="en-US" i="1" dirty="0"/>
                  <a:t>J</a:t>
                </a:r>
                <a:r>
                  <a:rPr lang="en-US" baseline="30000" dirty="0"/>
                  <a:t>(1) </a:t>
                </a:r>
                <a:r>
                  <a:rPr lang="en-US" dirty="0"/>
                  <a:t>&lt; </a:t>
                </a:r>
                <a:r>
                  <a:rPr lang="en-US" i="1" dirty="0"/>
                  <a:t>J</a:t>
                </a:r>
                <a:r>
                  <a:rPr lang="en-US" baseline="30000" dirty="0"/>
                  <a:t>(0)</a:t>
                </a:r>
                <a:r>
                  <a:rPr lang="en-US" dirty="0"/>
                  <a:t> if 𝞪 small enough</a:t>
                </a:r>
              </a:p>
              <a:p>
                <a:pPr marL="285750" indent="-285750"/>
                <a:r>
                  <a:rPr lang="en-US" dirty="0"/>
                  <a:t>𝞪 is the </a:t>
                </a:r>
                <a:r>
                  <a:rPr lang="en-US" b="1" dirty="0">
                    <a:solidFill>
                      <a:srgbClr val="002060"/>
                    </a:solidFill>
                  </a:rPr>
                  <a:t>learning rate</a:t>
                </a:r>
              </a:p>
            </p:txBody>
          </p:sp>
        </mc:Choice>
        <mc:Fallback>
          <p:sp>
            <p:nvSpPr>
              <p:cNvPr id="15" name="Content Placeholder 14">
                <a:extLst>
                  <a:ext uri="{FF2B5EF4-FFF2-40B4-BE49-F238E27FC236}">
                    <a16:creationId xmlns:a16="http://schemas.microsoft.com/office/drawing/2014/main" id="{AC5D2DDF-3992-943A-1A1D-9B692D7325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43788" y="1085849"/>
                <a:ext cx="4572000" cy="5091113"/>
              </a:xfrm>
              <a:blipFill>
                <a:blip r:embed="rId3"/>
                <a:stretch>
                  <a:fillRect l="-2493" t="-1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627FA590-A3F9-284F-F83B-9A0C6847D693}"/>
              </a:ext>
            </a:extLst>
          </p:cNvPr>
          <p:cNvGrpSpPr/>
          <p:nvPr/>
        </p:nvGrpSpPr>
        <p:grpSpPr>
          <a:xfrm>
            <a:off x="1971675" y="1528763"/>
            <a:ext cx="2971797" cy="4662488"/>
            <a:chOff x="1971675" y="1528763"/>
            <a:chExt cx="2971797" cy="4662488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BFAFA77-3C44-F2A5-CA14-F45F3F5FDBEA}"/>
                </a:ext>
              </a:extLst>
            </p:cNvPr>
            <p:cNvCxnSpPr>
              <a:cxnSpLocks/>
            </p:cNvCxnSpPr>
            <p:nvPr/>
          </p:nvCxnSpPr>
          <p:spPr>
            <a:xfrm>
              <a:off x="1971675" y="1528763"/>
              <a:ext cx="792948" cy="3014662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D6E970F-9F5E-D211-DD17-5E8F9A3B2D82}"/>
                    </a:ext>
                  </a:extLst>
                </p:cNvPr>
                <p:cNvSpPr txBox="1"/>
                <p:nvPr/>
              </p:nvSpPr>
              <p:spPr>
                <a:xfrm>
                  <a:off x="2366963" y="1700213"/>
                  <a:ext cx="2576509" cy="7574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lang="en-US" sz="2400" dirty="0"/>
                    <a:t>Slope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(0)</m:t>
                              </m:r>
                            </m:sup>
                          </m:sSup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(0)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&lt;0</m:t>
                      </m:r>
                    </m:oMath>
                  </a14:m>
                  <a:r>
                    <a:rPr lang="en-US" sz="2400" dirty="0"/>
                    <a:t> </a:t>
                  </a: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D6E970F-9F5E-D211-DD17-5E8F9A3B2D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6963" y="1700213"/>
                  <a:ext cx="2576509" cy="757451"/>
                </a:xfrm>
                <a:prstGeom prst="rect">
                  <a:avLst/>
                </a:prstGeom>
                <a:blipFill>
                  <a:blip r:embed="rId4"/>
                  <a:stretch>
                    <a:fillRect l="-34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85F5873-C29A-BE4D-2E17-06105C20F3E1}"/>
                </a:ext>
              </a:extLst>
            </p:cNvPr>
            <p:cNvCxnSpPr>
              <a:cxnSpLocks/>
            </p:cNvCxnSpPr>
            <p:nvPr/>
          </p:nvCxnSpPr>
          <p:spPr>
            <a:xfrm>
              <a:off x="2764623" y="3900488"/>
              <a:ext cx="0" cy="1829098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1083DF0-12C3-45B5-90D3-99B83402D95F}"/>
                </a:ext>
              </a:extLst>
            </p:cNvPr>
            <p:cNvSpPr txBox="1"/>
            <p:nvPr/>
          </p:nvSpPr>
          <p:spPr>
            <a:xfrm>
              <a:off x="2383639" y="5729586"/>
              <a:ext cx="86438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2400" dirty="0"/>
                <a:t>𝜃</a:t>
              </a:r>
              <a:r>
                <a:rPr lang="en-US" sz="2400" baseline="-25000" dirty="0"/>
                <a:t>1</a:t>
              </a:r>
              <a:r>
                <a:rPr lang="en-US" sz="2400" baseline="30000" dirty="0"/>
                <a:t>(1)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5971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A8028-87F8-7A48-4D2A-E483FC973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derivative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779F3-1040-249B-6285-D2D49607C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72151" cy="4351338"/>
          </a:xfrm>
        </p:spPr>
        <p:txBody>
          <a:bodyPr/>
          <a:lstStyle/>
          <a:p>
            <a:r>
              <a:rPr lang="en-US" dirty="0"/>
              <a:t>MSE is quadratic in 𝜃</a:t>
            </a:r>
            <a:r>
              <a:rPr lang="en-US" baseline="-25000" dirty="0"/>
              <a:t>0</a:t>
            </a:r>
            <a:r>
              <a:rPr lang="en-US" dirty="0"/>
              <a:t> and 𝜃</a:t>
            </a:r>
            <a:r>
              <a:rPr lang="en-US" baseline="-25000" dirty="0"/>
              <a:t>1</a:t>
            </a:r>
            <a:r>
              <a:rPr lang="en-US" dirty="0"/>
              <a:t>, so slope/gradient </a:t>
            </a:r>
            <a:r>
              <a:rPr lang="en-US" i="1" dirty="0"/>
              <a:t>of errors </a:t>
            </a:r>
            <a:r>
              <a:rPr lang="en-US" dirty="0"/>
              <a:t>is linear in 𝜃</a:t>
            </a:r>
            <a:r>
              <a:rPr lang="en-US" baseline="-25000" dirty="0"/>
              <a:t>0</a:t>
            </a:r>
            <a:r>
              <a:rPr lang="en-US" dirty="0"/>
              <a:t> and 𝜃</a:t>
            </a:r>
            <a:r>
              <a:rPr lang="en-US" baseline="-25000" dirty="0"/>
              <a:t>1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0F9104-CC9B-A7B8-931A-3E441AC25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351" y="16708"/>
            <a:ext cx="5581649" cy="33121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3A683A-9184-DBE4-C0D8-764994AE8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64722"/>
            <a:ext cx="7772400" cy="367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16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EDA11-7E51-9C13-FA06-15210CD2D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Explicit equations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34F74E-64DB-F3BE-CD01-E5EC48F186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996282"/>
            <a:ext cx="6078685" cy="15613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32213A-2E68-58DB-08D9-B1824B6A4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8" y="3863182"/>
            <a:ext cx="9931641" cy="15613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6844A2-796F-B37F-4B91-474FAC1B8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319" y="1310303"/>
            <a:ext cx="7772400" cy="68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58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E7BF5-B3BB-57F8-B691-7ACB2E816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F497E-390E-5AC7-20A1-0690F023B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C77854-E855-BA66-246D-EE526063D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17" y="1325563"/>
            <a:ext cx="10691483" cy="516731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9A81BE2-B9FD-7156-03F0-EE33511BD42C}"/>
              </a:ext>
            </a:extLst>
          </p:cNvPr>
          <p:cNvCxnSpPr>
            <a:cxnSpLocks/>
          </p:cNvCxnSpPr>
          <p:nvPr/>
        </p:nvCxnSpPr>
        <p:spPr>
          <a:xfrm flipH="1">
            <a:off x="3888828" y="3657600"/>
            <a:ext cx="1282262" cy="54864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7DE463F-03F8-DB01-113A-12BB8A98034D}"/>
              </a:ext>
            </a:extLst>
          </p:cNvPr>
          <p:cNvCxnSpPr>
            <a:cxnSpLocks/>
          </p:cNvCxnSpPr>
          <p:nvPr/>
        </p:nvCxnSpPr>
        <p:spPr>
          <a:xfrm flipH="1">
            <a:off x="5454869" y="4206245"/>
            <a:ext cx="1282262" cy="54864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6337C61-7A53-C4CD-9B0E-C75D4644C867}"/>
              </a:ext>
            </a:extLst>
          </p:cNvPr>
          <p:cNvSpPr txBox="1"/>
          <p:nvPr/>
        </p:nvSpPr>
        <p:spPr>
          <a:xfrm>
            <a:off x="6737131" y="4018902"/>
            <a:ext cx="1744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Only 1 loop!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8C92BB-D1AA-3A86-DB71-140F52453AC6}"/>
              </a:ext>
            </a:extLst>
          </p:cNvPr>
          <p:cNvSpPr txBox="1"/>
          <p:nvPr/>
        </p:nvSpPr>
        <p:spPr>
          <a:xfrm>
            <a:off x="5229241" y="3424237"/>
            <a:ext cx="4290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Learning rate (hyper-parameter)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5D6453A-D79B-2431-47A3-605C385D6123}"/>
              </a:ext>
            </a:extLst>
          </p:cNvPr>
          <p:cNvCxnSpPr>
            <a:cxnSpLocks/>
          </p:cNvCxnSpPr>
          <p:nvPr/>
        </p:nvCxnSpPr>
        <p:spPr>
          <a:xfrm flipH="1">
            <a:off x="4099379" y="1472693"/>
            <a:ext cx="1282262" cy="54864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1AC09CB-706B-805A-F9B8-47664FF65CA9}"/>
              </a:ext>
            </a:extLst>
          </p:cNvPr>
          <p:cNvSpPr txBox="1"/>
          <p:nvPr/>
        </p:nvSpPr>
        <p:spPr>
          <a:xfrm>
            <a:off x="5381641" y="1266176"/>
            <a:ext cx="2919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Still using many steps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183262C-3EC2-D86E-B1C5-8425FB95626F}"/>
              </a:ext>
            </a:extLst>
          </p:cNvPr>
          <p:cNvCxnSpPr>
            <a:cxnSpLocks/>
          </p:cNvCxnSpPr>
          <p:nvPr/>
        </p:nvCxnSpPr>
        <p:spPr>
          <a:xfrm flipH="1">
            <a:off x="4692869" y="2795608"/>
            <a:ext cx="1282262" cy="54864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FA96CC5-A063-067A-5AAB-6FD53A03B7C2}"/>
              </a:ext>
            </a:extLst>
          </p:cNvPr>
          <p:cNvSpPr txBox="1"/>
          <p:nvPr/>
        </p:nvSpPr>
        <p:spPr>
          <a:xfrm>
            <a:off x="5975131" y="2608265"/>
            <a:ext cx="6134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Note: examples all start with ‘bad’ initial guess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5EF5C7F-B7DD-7F70-7EA0-22E2118611AD}"/>
              </a:ext>
            </a:extLst>
          </p:cNvPr>
          <p:cNvCxnSpPr>
            <a:cxnSpLocks/>
          </p:cNvCxnSpPr>
          <p:nvPr/>
        </p:nvCxnSpPr>
        <p:spPr>
          <a:xfrm flipH="1">
            <a:off x="8063871" y="5043179"/>
            <a:ext cx="1282262" cy="54864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F174BF0-0702-5B7A-8CC5-B1C11DC6C449}"/>
              </a:ext>
            </a:extLst>
          </p:cNvPr>
          <p:cNvSpPr txBox="1"/>
          <p:nvPr/>
        </p:nvSpPr>
        <p:spPr>
          <a:xfrm>
            <a:off x="9346133" y="4855836"/>
            <a:ext cx="2328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Cheating with</a:t>
            </a:r>
          </a:p>
          <a:p>
            <a:r>
              <a:rPr lang="en-US" sz="2400" b="1" dirty="0"/>
              <a:t>10x learning rate</a:t>
            </a:r>
          </a:p>
        </p:txBody>
      </p:sp>
    </p:spTree>
    <p:extLst>
      <p:ext uri="{BB962C8B-B14F-4D97-AF65-F5344CB8AC3E}">
        <p14:creationId xmlns:p14="http://schemas.microsoft.com/office/powerpoint/2010/main" val="242593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1F011-A254-EE8B-F8CD-3ECB65229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we do?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DDED27-D008-5BFA-C1C5-0177EDBB4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7906" y="0"/>
            <a:ext cx="5444094" cy="6858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73E044-07CB-717E-85BD-6F06F4AEEB98}"/>
              </a:ext>
            </a:extLst>
          </p:cNvPr>
          <p:cNvSpPr txBox="1">
            <a:spLocks/>
          </p:cNvSpPr>
          <p:nvPr/>
        </p:nvSpPr>
        <p:spPr>
          <a:xfrm>
            <a:off x="838200" y="1423988"/>
            <a:ext cx="4881265" cy="19002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Best fit: 𝜃</a:t>
            </a:r>
            <a:r>
              <a:rPr lang="en-US" baseline="-25000" dirty="0"/>
              <a:t>0</a:t>
            </a:r>
            <a:r>
              <a:rPr lang="en-US" dirty="0"/>
              <a:t> = 89.9, and 𝜃</a:t>
            </a:r>
            <a:r>
              <a:rPr lang="en-US" baseline="-25000" dirty="0"/>
              <a:t>1</a:t>
            </a:r>
            <a:r>
              <a:rPr lang="en-US" dirty="0"/>
              <a:t> = 50.7</a:t>
            </a:r>
          </a:p>
          <a:p>
            <a:r>
              <a:rPr lang="en-US" dirty="0"/>
              <a:t>10,000 tries</a:t>
            </a:r>
          </a:p>
          <a:p>
            <a:r>
              <a:rPr lang="en-US" b="1" dirty="0"/>
              <a:t>CPU time: 3.6 s</a:t>
            </a:r>
          </a:p>
          <a:p>
            <a:r>
              <a:rPr lang="en-US" b="1" dirty="0"/>
              <a:t>MSE = 101.4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C6FE3D-1125-66BB-2F73-8403A3316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82" y="3284416"/>
            <a:ext cx="5795318" cy="357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48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8A741-D9F6-7B22-D408-5D4297D6E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curve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AD6C5-7E9F-3C08-1A45-27C133AC57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Plot error as function of nr of iterations</a:t>
            </a:r>
          </a:p>
          <a:p>
            <a:r>
              <a:rPr lang="en-US" dirty="0"/>
              <a:t>Clearly, best fit was already found after few iterations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ADDDFC-2F60-8557-B823-B78BD9602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853267"/>
            <a:ext cx="7772400" cy="400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51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F70A61-33C8-8571-DB9F-8D4B3E534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2202" y="0"/>
            <a:ext cx="365979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50CAFE-1E3F-19A4-8D8B-C577D33DE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Vectorization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450BD3-3F6D-5EE1-4BF5-1481AFA8E1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Add a column of all ones to the feature array </a:t>
                </a:r>
                <a:r>
                  <a:rPr lang="en-US" b="1" i="1" dirty="0"/>
                  <a:t>x </a:t>
                </a:r>
                <a:r>
                  <a:rPr lang="en-US" dirty="0"/>
                  <a:t>(‘</a:t>
                </a:r>
                <a:r>
                  <a:rPr lang="en-US" b="1" dirty="0"/>
                  <a:t>bias</a:t>
                </a:r>
                <a:r>
                  <a:rPr lang="en-US" dirty="0"/>
                  <a:t>’)</a:t>
                </a:r>
              </a:p>
              <a:p>
                <a:r>
                  <a:rPr lang="en-US" dirty="0"/>
                  <a:t>Define 2-element vector </a:t>
                </a:r>
                <a:r>
                  <a:rPr lang="en-US" b="1" dirty="0"/>
                  <a:t>𝜃</a:t>
                </a:r>
                <a:r>
                  <a:rPr lang="en-US" dirty="0"/>
                  <a:t> = [𝜃</a:t>
                </a:r>
                <a:r>
                  <a:rPr lang="en-US" baseline="-25000" dirty="0"/>
                  <a:t>0</a:t>
                </a:r>
                <a:r>
                  <a:rPr lang="en-US" dirty="0"/>
                  <a:t> , 𝜃</a:t>
                </a:r>
                <a:r>
                  <a:rPr lang="en-US" baseline="-25000" dirty="0"/>
                  <a:t>1</a:t>
                </a:r>
                <a:r>
                  <a:rPr lang="en-US" dirty="0"/>
                  <a:t> ]</a:t>
                </a:r>
              </a:p>
              <a:p>
                <a:r>
                  <a:rPr lang="en-US" dirty="0"/>
                  <a:t>Then hypothesis (prediction) becomes simply:</a:t>
                </a:r>
              </a:p>
              <a:p>
                <a:r>
                  <a:rPr lang="en-US" dirty="0"/>
                  <a:t>Vector </a:t>
                </a:r>
                <a:r>
                  <a:rPr lang="en-US" b="1" i="1" dirty="0"/>
                  <a:t>y</a:t>
                </a:r>
                <a:r>
                  <a:rPr lang="en-US" dirty="0"/>
                  <a:t> = h(</a:t>
                </a:r>
                <a:r>
                  <a:rPr lang="en-US" b="1" i="1" dirty="0"/>
                  <a:t>x</a:t>
                </a:r>
                <a:r>
                  <a:rPr lang="en-US" dirty="0"/>
                  <a:t>,</a:t>
                </a:r>
                <a:r>
                  <a:rPr lang="en-US" b="1" dirty="0"/>
                  <a:t> 𝜃 </a:t>
                </a:r>
                <a:r>
                  <a:rPr lang="en-US" dirty="0"/>
                  <a:t>)</a:t>
                </a:r>
                <a:r>
                  <a:rPr lang="en-US" b="1" dirty="0"/>
                  <a:t> = x ∙ 𝜃</a:t>
                </a:r>
              </a:p>
              <a:p>
                <a:r>
                  <a:rPr lang="en-US" dirty="0"/>
                  <a:t>And 2D gradient is</a:t>
                </a: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𝜽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b="1" dirty="0"/>
                  <a:t>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450BD3-3F6D-5EE1-4BF5-1481AFA8E1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E1BD341C-A01C-22FF-B694-5D8486C0F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9799" y="5396310"/>
            <a:ext cx="6078685" cy="156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8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5B45E6-2D63-0CB4-0F5E-3438D0A20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1176"/>
            <a:ext cx="7340600" cy="4521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5BD906-40A7-B492-F751-481E644A9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BD24B68-BAAF-B543-3D2D-622AF0A806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172434" y="1866107"/>
                <a:ext cx="5257800" cy="499189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b="1" dirty="0"/>
                  <a:t>1 Feature: </a:t>
                </a:r>
                <a:r>
                  <a:rPr lang="en-US" i="1" dirty="0"/>
                  <a:t>x </a:t>
                </a:r>
                <a:r>
                  <a:rPr lang="en-US" dirty="0"/>
                  <a:t>(</a:t>
                </a:r>
                <a:r>
                  <a:rPr lang="en-US" i="1" dirty="0"/>
                  <a:t>m</a:t>
                </a:r>
                <a:r>
                  <a:rPr lang="en-US" dirty="0"/>
                  <a:t> values/</a:t>
                </a:r>
                <a:r>
                  <a:rPr lang="en-US" b="1" dirty="0"/>
                  <a:t>samples</a:t>
                </a:r>
                <a:r>
                  <a:rPr lang="en-US" dirty="0"/>
                  <a:t>)</a:t>
                </a:r>
                <a:endParaRPr lang="en-US" i="1" dirty="0"/>
              </a:p>
              <a:p>
                <a:r>
                  <a:rPr lang="en-US" dirty="0"/>
                  <a:t>1 </a:t>
                </a:r>
                <a:r>
                  <a:rPr lang="en-US" b="1" dirty="0"/>
                  <a:t>Target</a:t>
                </a:r>
                <a:r>
                  <a:rPr lang="en-US" dirty="0"/>
                  <a:t>: </a:t>
                </a:r>
                <a:r>
                  <a:rPr lang="en-US" i="1" dirty="0"/>
                  <a:t>y</a:t>
                </a:r>
              </a:p>
              <a:p>
                <a:r>
                  <a:rPr lang="en-US" dirty="0"/>
                  <a:t>Supervised learning: </a:t>
                </a:r>
                <a:r>
                  <a:rPr lang="en-US" i="1" dirty="0"/>
                  <a:t>m</a:t>
                </a:r>
                <a:r>
                  <a:rPr lang="en-US" dirty="0"/>
                  <a:t> known labels </a:t>
                </a:r>
                <a:r>
                  <a:rPr lang="en-US" i="1" dirty="0" err="1"/>
                  <a:t>y</a:t>
                </a:r>
                <a:r>
                  <a:rPr lang="en-US" baseline="-25000" dirty="0" err="1"/>
                  <a:t>true</a:t>
                </a:r>
                <a:endParaRPr lang="en-US" baseline="-25000" dirty="0"/>
              </a:p>
              <a:p>
                <a:r>
                  <a:rPr lang="en-US" b="1" dirty="0"/>
                  <a:t>Hypothesis</a:t>
                </a:r>
                <a:r>
                  <a:rPr lang="en-US" dirty="0"/>
                  <a:t>: </a:t>
                </a:r>
                <a:r>
                  <a:rPr lang="en-US" i="1" dirty="0" err="1"/>
                  <a:t>y</a:t>
                </a:r>
                <a:r>
                  <a:rPr lang="en-US" baseline="-25000" dirty="0" err="1"/>
                  <a:t>pred</a:t>
                </a:r>
                <a:r>
                  <a:rPr lang="en-US" dirty="0"/>
                  <a:t> = 𝜃</a:t>
                </a:r>
                <a:r>
                  <a:rPr lang="en-US" baseline="-25000" dirty="0"/>
                  <a:t>0</a:t>
                </a:r>
                <a:r>
                  <a:rPr lang="en-US" dirty="0"/>
                  <a:t> + 𝜃</a:t>
                </a:r>
                <a:r>
                  <a:rPr lang="en-US" baseline="-25000" dirty="0"/>
                  <a:t>1</a:t>
                </a:r>
                <a:r>
                  <a:rPr lang="en-US" dirty="0"/>
                  <a:t> </a:t>
                </a:r>
                <a:r>
                  <a:rPr lang="en-US" i="1" dirty="0"/>
                  <a:t>x</a:t>
                </a:r>
              </a:p>
              <a:p>
                <a:endParaRPr lang="en-US" i="1" dirty="0"/>
              </a:p>
              <a:p>
                <a:endParaRPr lang="en-US" i="1" dirty="0"/>
              </a:p>
              <a:p>
                <a:r>
                  <a:rPr lang="en-US" dirty="0"/>
                  <a:t>Example: 𝜃</a:t>
                </a:r>
                <a:r>
                  <a:rPr lang="en-US" baseline="-25000" dirty="0"/>
                  <a:t>0</a:t>
                </a:r>
                <a:r>
                  <a:rPr lang="en-US" dirty="0"/>
                  <a:t> = 100, 𝜃</a:t>
                </a:r>
                <a:r>
                  <a:rPr lang="en-US" baseline="-25000" dirty="0"/>
                  <a:t>1</a:t>
                </a:r>
                <a:r>
                  <a:rPr lang="en-US" dirty="0"/>
                  <a:t> = 50</a:t>
                </a:r>
              </a:p>
              <a:p>
                <a:r>
                  <a:rPr lang="en-US" dirty="0"/>
                  <a:t>Mean-squared-error (MSE):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pred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true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dirty="0"/>
                  <a:t> = 106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BD24B68-BAAF-B543-3D2D-622AF0A806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172434" y="1866107"/>
                <a:ext cx="5257800" cy="4991893"/>
              </a:xfrm>
              <a:blipFill>
                <a:blip r:embed="rId3"/>
                <a:stretch>
                  <a:fillRect l="-1928" t="-2792" b="-12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678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E7BF5-B3BB-57F8-B691-7ACB2E816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code for </a:t>
            </a:r>
            <a:r>
              <a:rPr lang="en-US" b="1" dirty="0"/>
              <a:t>non</a:t>
            </a:r>
            <a:r>
              <a:rPr lang="en-US" dirty="0"/>
              <a:t>-vectorized GD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F497E-390E-5AC7-20A1-0690F023B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C77854-E855-BA66-246D-EE526063D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17" y="1325563"/>
            <a:ext cx="10691483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47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96520-772A-7DA3-8F14-365F88D1F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code for vectorized gradient descent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E370EF4-F84F-1E77-485B-DB7FFB601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26861"/>
            <a:ext cx="9420225" cy="521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319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96520-772A-7DA3-8F14-365F88D1F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more optimization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D229F8-0E5C-94EA-483F-6BB3CB54D0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Track changes, i.e., incremental reduction in MSE error, and stop when error is below certain tolerance (‘while-loop’):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91889A-349E-1AA7-0AEE-891481762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662" y="2865573"/>
            <a:ext cx="11043982" cy="309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20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627C4-A744-7C37-04EC-2300ACBAA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we do?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4437C1-067F-3609-3A7A-17CC2A98C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8561" y="0"/>
            <a:ext cx="7003439" cy="6858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36D688-1EC7-BE91-655C-91B721CF5045}"/>
              </a:ext>
            </a:extLst>
          </p:cNvPr>
          <p:cNvSpPr txBox="1">
            <a:spLocks/>
          </p:cNvSpPr>
          <p:nvPr/>
        </p:nvSpPr>
        <p:spPr>
          <a:xfrm>
            <a:off x="838200" y="1771158"/>
            <a:ext cx="5257800" cy="190023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Best fit: 𝜃</a:t>
            </a:r>
            <a:r>
              <a:rPr lang="en-US" baseline="-25000" dirty="0"/>
              <a:t>0</a:t>
            </a:r>
            <a:r>
              <a:rPr lang="en-US" dirty="0"/>
              <a:t> = 98.7, and 𝜃</a:t>
            </a:r>
            <a:r>
              <a:rPr lang="en-US" baseline="-25000" dirty="0"/>
              <a:t>1</a:t>
            </a:r>
            <a:r>
              <a:rPr lang="en-US" dirty="0"/>
              <a:t> = 50.7</a:t>
            </a:r>
          </a:p>
          <a:p>
            <a:r>
              <a:rPr lang="en-US" dirty="0"/>
              <a:t>10,000 tries =&gt; 1,099 tries</a:t>
            </a:r>
          </a:p>
          <a:p>
            <a:r>
              <a:rPr lang="en-US" b="1" dirty="0"/>
              <a:t>CPU time: 5.1 s =&gt; 248 </a:t>
            </a:r>
            <a:r>
              <a:rPr lang="en-US" b="1" dirty="0" err="1"/>
              <a:t>ms</a:t>
            </a:r>
            <a:endParaRPr lang="en-US" b="1" dirty="0"/>
          </a:p>
          <a:p>
            <a:r>
              <a:rPr lang="en-US" b="1" dirty="0"/>
              <a:t>MSE = 102.2 =&gt; 101.4</a:t>
            </a:r>
          </a:p>
        </p:txBody>
      </p:sp>
      <p:pic>
        <p:nvPicPr>
          <p:cNvPr id="6" name="GD" descr="GD">
            <a:hlinkClick r:id="" action="ppaction://media"/>
            <a:extLst>
              <a:ext uri="{FF2B5EF4-FFF2-40B4-BE49-F238E27FC236}">
                <a16:creationId xmlns:a16="http://schemas.microsoft.com/office/drawing/2014/main" id="{4F54D7B0-ADA3-0A90-EE66-A39F7A4671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606482"/>
            <a:ext cx="5188561" cy="323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3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627C4-A744-7C37-04EC-2300ACBAA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 faster!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36D688-1EC7-BE91-655C-91B721CF5045}"/>
              </a:ext>
            </a:extLst>
          </p:cNvPr>
          <p:cNvSpPr txBox="1">
            <a:spLocks/>
          </p:cNvSpPr>
          <p:nvPr/>
        </p:nvSpPr>
        <p:spPr>
          <a:xfrm>
            <a:off x="838199" y="1771158"/>
            <a:ext cx="5478517" cy="49659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 </a:t>
            </a:r>
            <a:r>
              <a:rPr lang="en-US" b="1" i="1" dirty="0"/>
              <a:t>second</a:t>
            </a:r>
            <a:r>
              <a:rPr lang="en-US" b="1" dirty="0"/>
              <a:t> derivative </a:t>
            </a:r>
            <a:r>
              <a:rPr lang="en-US" dirty="0"/>
              <a:t>to determine </a:t>
            </a:r>
            <a:r>
              <a:rPr lang="en-US" i="1" dirty="0"/>
              <a:t>adaptive</a:t>
            </a:r>
            <a:r>
              <a:rPr lang="en-US" dirty="0"/>
              <a:t> learning rate 𝝰</a:t>
            </a:r>
          </a:p>
          <a:p>
            <a:r>
              <a:rPr lang="en-US" dirty="0"/>
              <a:t>(Truncated) Newton method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Best fit: 𝜃</a:t>
            </a:r>
            <a:r>
              <a:rPr lang="en-US" baseline="-25000" dirty="0"/>
              <a:t>0</a:t>
            </a:r>
            <a:r>
              <a:rPr lang="en-US" dirty="0"/>
              <a:t> = 98.9, and 𝜃</a:t>
            </a:r>
            <a:r>
              <a:rPr lang="en-US" baseline="-25000" dirty="0"/>
              <a:t>1</a:t>
            </a:r>
            <a:r>
              <a:rPr lang="en-US" dirty="0"/>
              <a:t> = 50.7</a:t>
            </a:r>
          </a:p>
          <a:p>
            <a:r>
              <a:rPr lang="en-US" dirty="0"/>
              <a:t>10,000 tries =&gt; </a:t>
            </a:r>
            <a:r>
              <a:rPr lang="en-US" b="1" dirty="0"/>
              <a:t>2 steps </a:t>
            </a:r>
            <a:r>
              <a:rPr lang="en-US" dirty="0"/>
              <a:t>(!!!)</a:t>
            </a:r>
          </a:p>
          <a:p>
            <a:r>
              <a:rPr lang="en-US" b="1" dirty="0"/>
              <a:t>CPU time: 5.1 s =&gt; 5 </a:t>
            </a:r>
            <a:r>
              <a:rPr lang="en-US" b="1" dirty="0" err="1"/>
              <a:t>ms</a:t>
            </a:r>
            <a:r>
              <a:rPr lang="en-US" b="1" dirty="0"/>
              <a:t> </a:t>
            </a:r>
            <a:r>
              <a:rPr lang="en-US" dirty="0"/>
              <a:t>(1/1000×)</a:t>
            </a:r>
            <a:endParaRPr lang="en-US" b="1" dirty="0"/>
          </a:p>
          <a:p>
            <a:r>
              <a:rPr lang="en-US" b="1" dirty="0"/>
              <a:t>MSE = 102.2 =&gt; 101.4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B45E4A-B378-FEA5-8A6A-D4BC8ECAF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006" y="0"/>
            <a:ext cx="5722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86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4425F-03C7-A662-D065-AC8E2D8FA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13B522-F651-A572-40EF-A18086427F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38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48BE5-A804-E017-EA6A-540EB5705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ED4BF-F13A-C095-1BE5-EFA388113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en-US" dirty="0"/>
              <a:t>Many ML problems involve (many) thousands of features (columns of input data) and millions of data points (rows of input data)</a:t>
            </a:r>
          </a:p>
          <a:p>
            <a:r>
              <a:rPr lang="en-US" dirty="0"/>
              <a:t>Gradient Descent can require too much RAM</a:t>
            </a:r>
          </a:p>
          <a:p>
            <a:r>
              <a:rPr lang="en-US" dirty="0"/>
              <a:t>Key idea behind </a:t>
            </a:r>
            <a:r>
              <a:rPr lang="en-US" i="1" dirty="0"/>
              <a:t>stochastic</a:t>
            </a:r>
            <a:r>
              <a:rPr lang="en-US" dirty="0"/>
              <a:t> GD: Only fit to 1 point at a time!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Initial guess of slope and intercept </a:t>
            </a:r>
            <a:r>
              <a:rPr lang="en-US" b="1" dirty="0"/>
              <a:t>𝜃</a:t>
            </a:r>
            <a:r>
              <a:rPr lang="en-US" dirty="0"/>
              <a:t> = [𝜃</a:t>
            </a:r>
            <a:r>
              <a:rPr lang="en-US" baseline="-25000" dirty="0"/>
              <a:t>0</a:t>
            </a:r>
            <a:r>
              <a:rPr lang="en-US" baseline="30000" dirty="0"/>
              <a:t>(0) </a:t>
            </a:r>
            <a:r>
              <a:rPr lang="en-US" dirty="0"/>
              <a:t>, 𝜃</a:t>
            </a:r>
            <a:r>
              <a:rPr lang="en-US" baseline="-25000" dirty="0"/>
              <a:t>1</a:t>
            </a:r>
            <a:r>
              <a:rPr lang="en-US" baseline="30000" dirty="0"/>
              <a:t>(0) </a:t>
            </a:r>
            <a:r>
              <a:rPr lang="en-US" dirty="0"/>
              <a:t> ]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Randomly pick a point (</a:t>
            </a:r>
            <a:r>
              <a:rPr lang="en-US" i="1" dirty="0"/>
              <a:t>x</a:t>
            </a:r>
            <a:r>
              <a:rPr lang="en-US" i="1" baseline="-25000" dirty="0"/>
              <a:t>i</a:t>
            </a:r>
            <a:r>
              <a:rPr lang="en-US" i="1" dirty="0"/>
              <a:t>, </a:t>
            </a:r>
            <a:r>
              <a:rPr lang="en-US" i="1" dirty="0" err="1"/>
              <a:t>y</a:t>
            </a:r>
            <a:r>
              <a:rPr lang="en-US" i="1" baseline="-25000" dirty="0" err="1"/>
              <a:t>i,true</a:t>
            </a:r>
            <a:r>
              <a:rPr lang="en-US" dirty="0"/>
              <a:t>) and predict target </a:t>
            </a:r>
            <a:r>
              <a:rPr lang="en-US" i="1" dirty="0" err="1"/>
              <a:t>y</a:t>
            </a:r>
            <a:r>
              <a:rPr lang="en-US" i="1" baseline="-25000" dirty="0" err="1"/>
              <a:t>i,pred</a:t>
            </a:r>
            <a:r>
              <a:rPr lang="en-US" i="1" dirty="0"/>
              <a:t> </a:t>
            </a:r>
            <a:r>
              <a:rPr lang="en-US" dirty="0"/>
              <a:t>= 𝜃</a:t>
            </a:r>
            <a:r>
              <a:rPr lang="en-US" baseline="-25000" dirty="0"/>
              <a:t>0</a:t>
            </a:r>
            <a:r>
              <a:rPr lang="en-US" baseline="30000" dirty="0"/>
              <a:t>(0) </a:t>
            </a:r>
            <a:r>
              <a:rPr lang="en-US" dirty="0"/>
              <a:t>+ 𝜃</a:t>
            </a:r>
            <a:r>
              <a:rPr lang="en-US" baseline="-25000" dirty="0"/>
              <a:t>1</a:t>
            </a:r>
            <a:r>
              <a:rPr lang="en-US" baseline="30000" dirty="0"/>
              <a:t>(0) </a:t>
            </a:r>
            <a:r>
              <a:rPr lang="en-US" i="1" dirty="0"/>
              <a:t>x</a:t>
            </a:r>
            <a:r>
              <a:rPr lang="en-US" i="1" baseline="-25000" dirty="0"/>
              <a:t>i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Compute MSE error </a:t>
            </a:r>
            <a:r>
              <a:rPr lang="en-US" i="1" dirty="0"/>
              <a:t>J</a:t>
            </a:r>
            <a:r>
              <a:rPr lang="en-US" baseline="30000" dirty="0"/>
              <a:t>(0)</a:t>
            </a:r>
            <a:r>
              <a:rPr lang="en-US" dirty="0"/>
              <a:t> and its derivatives, only </a:t>
            </a:r>
            <a:r>
              <a:rPr lang="en-US" dirty="0" err="1"/>
              <a:t>w.r.t.</a:t>
            </a:r>
            <a:r>
              <a:rPr lang="en-US" dirty="0"/>
              <a:t> that single point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Update fitting parameters to </a:t>
            </a:r>
            <a:r>
              <a:rPr lang="en-US" b="1" dirty="0"/>
              <a:t>𝜃</a:t>
            </a:r>
            <a:r>
              <a:rPr lang="en-US" dirty="0"/>
              <a:t> = [𝜃</a:t>
            </a:r>
            <a:r>
              <a:rPr lang="en-US" baseline="-25000" dirty="0"/>
              <a:t>0</a:t>
            </a:r>
            <a:r>
              <a:rPr lang="en-US" baseline="30000" dirty="0"/>
              <a:t>(1) </a:t>
            </a:r>
            <a:r>
              <a:rPr lang="en-US" dirty="0"/>
              <a:t>, 𝜃</a:t>
            </a:r>
            <a:r>
              <a:rPr lang="en-US" baseline="-25000" dirty="0"/>
              <a:t>1</a:t>
            </a:r>
            <a:r>
              <a:rPr lang="en-US" baseline="30000" dirty="0"/>
              <a:t>(1) </a:t>
            </a:r>
            <a:r>
              <a:rPr lang="en-US" dirty="0"/>
              <a:t>]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Return to Step 2 and iterate/loop through all points </a:t>
            </a:r>
            <a:r>
              <a:rPr lang="en-US" i="1" dirty="0"/>
              <a:t>x</a:t>
            </a:r>
            <a:r>
              <a:rPr lang="en-US" i="1" baseline="-25000" dirty="0"/>
              <a:t>i</a:t>
            </a:r>
            <a:endParaRPr lang="en-US" i="1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If accuracy is not satisfactory after looping through all points, set [𝜃</a:t>
            </a:r>
            <a:r>
              <a:rPr lang="en-US" baseline="-25000" dirty="0"/>
              <a:t>0</a:t>
            </a:r>
            <a:r>
              <a:rPr lang="en-US" baseline="30000" dirty="0"/>
              <a:t>(0) </a:t>
            </a:r>
            <a:r>
              <a:rPr lang="en-US" dirty="0"/>
              <a:t>, 𝜃</a:t>
            </a:r>
            <a:r>
              <a:rPr lang="en-US" baseline="-25000" dirty="0"/>
              <a:t>1</a:t>
            </a:r>
            <a:r>
              <a:rPr lang="en-US" baseline="30000" dirty="0"/>
              <a:t>(0)</a:t>
            </a:r>
            <a:r>
              <a:rPr lang="en-US" dirty="0"/>
              <a:t>] to last values and start again from Step 1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01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5B012-1A3B-A429-48FC-9C82BE49A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code I/II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59492-6AAE-7490-ED4E-0410F65CA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5132388"/>
          </a:xfrm>
        </p:spPr>
        <p:txBody>
          <a:bodyPr/>
          <a:lstStyle/>
          <a:p>
            <a:r>
              <a:rPr lang="en-US" dirty="0"/>
              <a:t>Randomly shuffle (</a:t>
            </a:r>
            <a:r>
              <a:rPr lang="en-US" i="1" dirty="0"/>
              <a:t>x</a:t>
            </a:r>
            <a:r>
              <a:rPr lang="en-US" i="1" baseline="-25000" dirty="0"/>
              <a:t>i</a:t>
            </a:r>
            <a:r>
              <a:rPr lang="en-US" i="1" dirty="0"/>
              <a:t>, </a:t>
            </a:r>
            <a:r>
              <a:rPr lang="en-US" i="1" dirty="0" err="1"/>
              <a:t>y</a:t>
            </a:r>
            <a:r>
              <a:rPr lang="en-US" i="1" baseline="-25000" dirty="0" err="1"/>
              <a:t>i,true</a:t>
            </a:r>
            <a:r>
              <a:rPr lang="en-US" dirty="0"/>
              <a:t>) pairs and set aside memory for </a:t>
            </a:r>
            <a:r>
              <a:rPr lang="en-US" b="1" dirty="0"/>
              <a:t>𝜃 </a:t>
            </a:r>
            <a:r>
              <a:rPr lang="en-US" dirty="0"/>
              <a:t>and errors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845990-7D61-705E-86E5-D23EAE752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2801144"/>
            <a:ext cx="8178107" cy="405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169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5B012-1A3B-A429-48FC-9C82BE49A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code II/II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3C127AB-0601-81C3-C553-104FC2D2A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Non-vectorized implementation: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C2D6F1-A666-D0C9-02C4-CE44336D5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383705"/>
            <a:ext cx="12259371" cy="379325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53B3FD6-6DA9-4D66-8C68-BC048208786A}"/>
              </a:ext>
            </a:extLst>
          </p:cNvPr>
          <p:cNvCxnSpPr>
            <a:cxnSpLocks/>
          </p:cNvCxnSpPr>
          <p:nvPr/>
        </p:nvCxnSpPr>
        <p:spPr>
          <a:xfrm>
            <a:off x="8284009" y="3168539"/>
            <a:ext cx="817129" cy="94626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C78CEE8-0D96-400C-E26A-4309403A3CC6}"/>
              </a:ext>
            </a:extLst>
          </p:cNvPr>
          <p:cNvSpPr txBox="1"/>
          <p:nvPr/>
        </p:nvSpPr>
        <p:spPr>
          <a:xfrm>
            <a:off x="7038991" y="2678601"/>
            <a:ext cx="1848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Only 1 point!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5C675D6-77A7-17DD-BCAD-5B00A809C294}"/>
              </a:ext>
            </a:extLst>
          </p:cNvPr>
          <p:cNvCxnSpPr>
            <a:cxnSpLocks/>
          </p:cNvCxnSpPr>
          <p:nvPr/>
        </p:nvCxnSpPr>
        <p:spPr>
          <a:xfrm>
            <a:off x="8284009" y="3140266"/>
            <a:ext cx="1845829" cy="103108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7097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GD" descr="SGD">
            <a:hlinkClick r:id="" action="ppaction://media"/>
            <a:extLst>
              <a:ext uri="{FF2B5EF4-FFF2-40B4-BE49-F238E27FC236}">
                <a16:creationId xmlns:a16="http://schemas.microsoft.com/office/drawing/2014/main" id="{296C6159-C252-BBBB-371D-1068057E5C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185988"/>
            <a:ext cx="6720343" cy="46720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77A2A1-B081-DA04-3C69-440A517D23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1772" y="0"/>
            <a:ext cx="574022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BD5C71-48B1-8D3C-A26F-0A63DC0B13B6}"/>
              </a:ext>
            </a:extLst>
          </p:cNvPr>
          <p:cNvSpPr txBox="1"/>
          <p:nvPr/>
        </p:nvSpPr>
        <p:spPr>
          <a:xfrm>
            <a:off x="8482028" y="197942"/>
            <a:ext cx="1614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Regular GD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EE1AA4F-0943-89D6-BFC7-5941556E4C81}"/>
              </a:ext>
            </a:extLst>
          </p:cNvPr>
          <p:cNvCxnSpPr>
            <a:cxnSpLocks/>
          </p:cNvCxnSpPr>
          <p:nvPr/>
        </p:nvCxnSpPr>
        <p:spPr>
          <a:xfrm flipH="1">
            <a:off x="8586788" y="659607"/>
            <a:ext cx="1140258" cy="76319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CD5EC60-9049-BE99-9900-4F3426385982}"/>
              </a:ext>
            </a:extLst>
          </p:cNvPr>
          <p:cNvCxnSpPr>
            <a:cxnSpLocks/>
          </p:cNvCxnSpPr>
          <p:nvPr/>
        </p:nvCxnSpPr>
        <p:spPr>
          <a:xfrm flipV="1">
            <a:off x="8343900" y="2185988"/>
            <a:ext cx="347648" cy="1243012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F4944E1-DCCD-0134-FBE4-A07A74CFCDD9}"/>
              </a:ext>
            </a:extLst>
          </p:cNvPr>
          <p:cNvSpPr txBox="1"/>
          <p:nvPr/>
        </p:nvSpPr>
        <p:spPr>
          <a:xfrm>
            <a:off x="7542051" y="3462635"/>
            <a:ext cx="1935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Stochastic GD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03CCC499-8944-856A-6ABD-46DB759F78B2}"/>
              </a:ext>
            </a:extLst>
          </p:cNvPr>
          <p:cNvSpPr txBox="1">
            <a:spLocks/>
          </p:cNvSpPr>
          <p:nvPr/>
        </p:nvSpPr>
        <p:spPr>
          <a:xfrm>
            <a:off x="309562" y="197942"/>
            <a:ext cx="5257800" cy="190023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Best fit: 𝜃</a:t>
            </a:r>
            <a:r>
              <a:rPr lang="en-US" baseline="-25000" dirty="0"/>
              <a:t>0</a:t>
            </a:r>
            <a:r>
              <a:rPr lang="en-US" dirty="0"/>
              <a:t> = 94.4, and 𝜃</a:t>
            </a:r>
            <a:r>
              <a:rPr lang="en-US" baseline="-25000" dirty="0"/>
              <a:t>1</a:t>
            </a:r>
            <a:r>
              <a:rPr lang="en-US" dirty="0"/>
              <a:t> = 50.9</a:t>
            </a:r>
          </a:p>
          <a:p>
            <a:r>
              <a:rPr lang="en-US" dirty="0"/>
              <a:t>100,000 tries </a:t>
            </a:r>
            <a:r>
              <a:rPr lang="en-US" dirty="0">
                <a:sym typeface="Wingdings" pitchFamily="2" charset="2"/>
              </a:rPr>
              <a:t></a:t>
            </a:r>
            <a:endParaRPr lang="en-US" dirty="0"/>
          </a:p>
          <a:p>
            <a:r>
              <a:rPr lang="en-US" b="1" dirty="0"/>
              <a:t>CPU time: 23 s </a:t>
            </a:r>
            <a:r>
              <a:rPr lang="en-US" dirty="0">
                <a:sym typeface="Wingdings" pitchFamily="2" charset="2"/>
              </a:rPr>
              <a:t></a:t>
            </a:r>
            <a:endParaRPr lang="en-US" b="1" dirty="0"/>
          </a:p>
          <a:p>
            <a:r>
              <a:rPr lang="en-US" b="1" dirty="0"/>
              <a:t>MSE = 110.4 </a:t>
            </a:r>
            <a:r>
              <a:rPr lang="en-US" dirty="0">
                <a:sym typeface="Wingdings" pitchFamily="2" charset="2"/>
              </a:rPr>
              <a:t></a:t>
            </a:r>
            <a:endParaRPr lang="en-US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329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98324-42D9-559B-6743-29084B60F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of Linear Regression: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D3007-1F3E-F0F0-35BD-1F4220242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226853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Fit linear function to (generally noisy) data, i.e.:</a:t>
            </a:r>
          </a:p>
          <a:p>
            <a:r>
              <a:rPr lang="en-US" dirty="0">
                <a:solidFill>
                  <a:schemeClr val="tx1"/>
                </a:solidFill>
              </a:rPr>
              <a:t>Find slope (𝜃</a:t>
            </a:r>
            <a:r>
              <a:rPr lang="en-US" baseline="-25000" dirty="0">
                <a:solidFill>
                  <a:schemeClr val="tx1"/>
                </a:solidFill>
              </a:rPr>
              <a:t>1 </a:t>
            </a:r>
            <a:r>
              <a:rPr lang="en-US" dirty="0">
                <a:solidFill>
                  <a:schemeClr val="tx1"/>
                </a:solidFill>
              </a:rPr>
              <a:t>) &amp; intersect (𝜃</a:t>
            </a:r>
            <a:r>
              <a:rPr lang="en-US" baseline="-25000" dirty="0">
                <a:solidFill>
                  <a:schemeClr val="tx1"/>
                </a:solidFill>
              </a:rPr>
              <a:t>0</a:t>
            </a:r>
            <a:r>
              <a:rPr lang="en-US" dirty="0">
                <a:solidFill>
                  <a:schemeClr val="tx1"/>
                </a:solidFill>
              </a:rPr>
              <a:t>) with smallest MSE between </a:t>
            </a:r>
            <a:r>
              <a:rPr lang="en-US" i="1" dirty="0" err="1">
                <a:solidFill>
                  <a:schemeClr val="tx1"/>
                </a:solidFill>
              </a:rPr>
              <a:t>y</a:t>
            </a:r>
            <a:r>
              <a:rPr lang="en-US" baseline="-25000" dirty="0" err="1">
                <a:solidFill>
                  <a:schemeClr val="tx1"/>
                </a:solidFill>
              </a:rPr>
              <a:t>true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i="1" dirty="0" err="1">
                <a:solidFill>
                  <a:schemeClr val="tx1"/>
                </a:solidFill>
              </a:rPr>
              <a:t>y</a:t>
            </a:r>
            <a:r>
              <a:rPr lang="en-US" baseline="-25000" dirty="0" err="1">
                <a:solidFill>
                  <a:schemeClr val="tx1"/>
                </a:solidFill>
              </a:rPr>
              <a:t>pred</a:t>
            </a:r>
            <a:r>
              <a:rPr lang="en-US" dirty="0">
                <a:solidFill>
                  <a:schemeClr val="tx1"/>
                </a:solidFill>
              </a:rPr>
              <a:t> = 𝜃</a:t>
            </a:r>
            <a:r>
              <a:rPr lang="en-US" baseline="-25000" dirty="0">
                <a:solidFill>
                  <a:schemeClr val="tx1"/>
                </a:solidFill>
              </a:rPr>
              <a:t>0</a:t>
            </a:r>
            <a:r>
              <a:rPr lang="en-US" dirty="0">
                <a:solidFill>
                  <a:schemeClr val="tx1"/>
                </a:solidFill>
              </a:rPr>
              <a:t> + 𝜃</a:t>
            </a:r>
            <a:r>
              <a:rPr lang="en-US" baseline="-25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x </a:t>
            </a:r>
            <a:r>
              <a:rPr lang="en-US" dirty="0">
                <a:solidFill>
                  <a:schemeClr val="tx1"/>
                </a:solidFill>
              </a:rPr>
              <a:t>for feature </a:t>
            </a:r>
            <a:r>
              <a:rPr lang="en-US" i="1" dirty="0">
                <a:solidFill>
                  <a:schemeClr val="tx1"/>
                </a:solidFill>
              </a:rPr>
              <a:t>x</a:t>
            </a:r>
            <a:r>
              <a:rPr lang="en-US" dirty="0">
                <a:solidFill>
                  <a:schemeClr val="tx1"/>
                </a:solidFill>
              </a:rPr>
              <a:t>.  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How?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845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D8CC20-9883-724A-4AE3-83D20FF17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Mini-Batch Gradient Descent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3C080-A906-A232-3010-65B556641A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8366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D8CC20-9883-724A-4AE3-83D20FF17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Mini-Batch Gradient Descent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4FFD5F-927E-61BA-E9AF-76C1AD716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Best of both worlds:</a:t>
            </a:r>
          </a:p>
          <a:p>
            <a:r>
              <a:rPr lang="en-US" dirty="0"/>
              <a:t>Instead of fitting to all points at once (regular gradient descent), or to a single point at a time (stochastic gradient descent), fit to small mini-batches in each iteration</a:t>
            </a:r>
          </a:p>
          <a:p>
            <a:r>
              <a:rPr lang="en-US" dirty="0"/>
              <a:t>Example: for 1,000 data-points, loop through 100 iterations that each fit to 10 points</a:t>
            </a:r>
          </a:p>
          <a:p>
            <a:r>
              <a:rPr lang="en-US" dirty="0"/>
              <a:t>Repeat if error still too large (using </a:t>
            </a:r>
            <a:r>
              <a:rPr lang="en-US" b="1" dirty="0"/>
              <a:t>𝜃 </a:t>
            </a:r>
            <a:r>
              <a:rPr lang="en-US" dirty="0"/>
              <a:t>from previous pass as new initial guess)</a:t>
            </a:r>
          </a:p>
        </p:txBody>
      </p:sp>
    </p:spTree>
    <p:extLst>
      <p:ext uri="{BB962C8B-B14F-4D97-AF65-F5344CB8AC3E}">
        <p14:creationId xmlns:p14="http://schemas.microsoft.com/office/powerpoint/2010/main" val="42634560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443BD-9FD2-6B59-EB8C-7533121BE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code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77CCB2-10BF-8218-657F-11198D9EF0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Vectorized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858DF2-28E5-9196-2A4B-C97316BF1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2350585"/>
            <a:ext cx="7991475" cy="450929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5FB489D-CD64-8D20-C452-4199D8022FC4}"/>
              </a:ext>
            </a:extLst>
          </p:cNvPr>
          <p:cNvGrpSpPr/>
          <p:nvPr/>
        </p:nvGrpSpPr>
        <p:grpSpPr>
          <a:xfrm>
            <a:off x="2843213" y="2030624"/>
            <a:ext cx="6837990" cy="3212889"/>
            <a:chOff x="2843213" y="2030624"/>
            <a:chExt cx="6837990" cy="321288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7DFCF3D-483A-BEBD-192C-CD3067629290}"/>
                </a:ext>
              </a:extLst>
            </p:cNvPr>
            <p:cNvSpPr txBox="1"/>
            <p:nvPr/>
          </p:nvSpPr>
          <p:spPr>
            <a:xfrm>
              <a:off x="6838950" y="2030624"/>
              <a:ext cx="28422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Batches of 10 points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8FB71EC-B218-079B-AD77-2B60FFC4BC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43213" y="2492289"/>
              <a:ext cx="5715000" cy="212561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7A01E61-768A-1AF5-0E33-9B655EA1CA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00638" y="2492289"/>
              <a:ext cx="3457575" cy="2751224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CE1819C-AC74-FF7F-BD2E-CC977198F7EB}"/>
              </a:ext>
            </a:extLst>
          </p:cNvPr>
          <p:cNvGrpSpPr/>
          <p:nvPr/>
        </p:nvGrpSpPr>
        <p:grpSpPr>
          <a:xfrm>
            <a:off x="3540439" y="3539629"/>
            <a:ext cx="2555561" cy="1389308"/>
            <a:chOff x="3540439" y="3539629"/>
            <a:chExt cx="2555561" cy="1389308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50D349C-C9BE-A110-1CAF-BE41AB2724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40439" y="4001294"/>
              <a:ext cx="1560199" cy="927643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8BCB85-F324-46C9-85AF-7B289F87226F}"/>
                </a:ext>
              </a:extLst>
            </p:cNvPr>
            <p:cNvSpPr txBox="1"/>
            <p:nvPr/>
          </p:nvSpPr>
          <p:spPr>
            <a:xfrm>
              <a:off x="4515118" y="3539629"/>
              <a:ext cx="15808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Single pass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AD6773-08F4-8AB2-E97B-EFDA545BBFC9}"/>
              </a:ext>
            </a:extLst>
          </p:cNvPr>
          <p:cNvGrpSpPr/>
          <p:nvPr/>
        </p:nvGrpSpPr>
        <p:grpSpPr>
          <a:xfrm>
            <a:off x="8403422" y="4510391"/>
            <a:ext cx="2500610" cy="1389308"/>
            <a:chOff x="3540439" y="3539629"/>
            <a:chExt cx="2500610" cy="1389308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36B2365-3451-18FD-C281-487AF56579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40439" y="4001294"/>
              <a:ext cx="1560199" cy="927643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D0FBD16-D10C-D45C-99BD-D36C3E69573D}"/>
                </a:ext>
              </a:extLst>
            </p:cNvPr>
            <p:cNvSpPr txBox="1"/>
            <p:nvPr/>
          </p:nvSpPr>
          <p:spPr>
            <a:xfrm>
              <a:off x="4515118" y="3539629"/>
              <a:ext cx="15259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Vectorized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342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C9B92-3F63-B0D4-3A13-9C98088A3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curve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F20F7-76FB-DA22-29A6-A60082CAB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75200" cy="4351338"/>
          </a:xfrm>
        </p:spPr>
        <p:txBody>
          <a:bodyPr/>
          <a:lstStyle/>
          <a:p>
            <a:r>
              <a:rPr lang="en-US" dirty="0"/>
              <a:t>Noisier than before</a:t>
            </a:r>
          </a:p>
          <a:p>
            <a:r>
              <a:rPr lang="en-US" dirty="0"/>
              <a:t>Error for each batch of 10 points can be higher/lower, but still converge to global minimum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BC4B90-7D09-03D9-079F-1DB335A30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400" y="681037"/>
            <a:ext cx="6578600" cy="610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5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3237B-716A-7FEC-0703-A7FCC97D7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we do?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E70C2E-9B5B-21E4-6EEA-288CDF93C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094723" cy="5032375"/>
          </a:xfrm>
        </p:spPr>
        <p:txBody>
          <a:bodyPr>
            <a:normAutofit/>
          </a:bodyPr>
          <a:lstStyle/>
          <a:p>
            <a:r>
              <a:rPr lang="en-US" dirty="0"/>
              <a:t>Two passes: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buFont typeface="Wingdings" pitchFamily="2" charset="2"/>
              <a:buChar char="ü"/>
            </a:pPr>
            <a:r>
              <a:rPr lang="en-US" dirty="0"/>
              <a:t>Memory efficient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CPU efficient (10× faster than vectorized regular GD)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Accurate</a:t>
            </a:r>
          </a:p>
        </p:txBody>
      </p:sp>
      <p:pic>
        <p:nvPicPr>
          <p:cNvPr id="7" name="MBGD" descr="MBGD">
            <a:hlinkClick r:id="" action="ppaction://media"/>
            <a:extLst>
              <a:ext uri="{FF2B5EF4-FFF2-40B4-BE49-F238E27FC236}">
                <a16:creationId xmlns:a16="http://schemas.microsoft.com/office/drawing/2014/main" id="{F90FB024-D15C-B554-AC52-BD549D5CB4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32923" y="2506662"/>
            <a:ext cx="6259077" cy="4351338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0098357E-61A8-58B5-D8B3-C88D27B4A63D}"/>
              </a:ext>
            </a:extLst>
          </p:cNvPr>
          <p:cNvSpPr txBox="1">
            <a:spLocks/>
          </p:cNvSpPr>
          <p:nvPr/>
        </p:nvSpPr>
        <p:spPr>
          <a:xfrm>
            <a:off x="366712" y="2506662"/>
            <a:ext cx="5257800" cy="190023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Best fit: 𝜃</a:t>
            </a:r>
            <a:r>
              <a:rPr lang="en-US" baseline="-25000" dirty="0"/>
              <a:t>0</a:t>
            </a:r>
            <a:r>
              <a:rPr lang="en-US" dirty="0"/>
              <a:t> = 99.4, and 𝜃</a:t>
            </a:r>
            <a:r>
              <a:rPr lang="en-US" baseline="-25000" dirty="0"/>
              <a:t>1</a:t>
            </a:r>
            <a:r>
              <a:rPr lang="en-US" dirty="0"/>
              <a:t> = 49.8</a:t>
            </a:r>
          </a:p>
          <a:p>
            <a:r>
              <a:rPr lang="en-US" dirty="0"/>
              <a:t>2,000 tries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  <a:p>
            <a:r>
              <a:rPr lang="en-US" b="1" dirty="0"/>
              <a:t>CPU time: 15.2 </a:t>
            </a:r>
            <a:r>
              <a:rPr lang="en-US" b="1" dirty="0" err="1"/>
              <a:t>ms</a:t>
            </a:r>
            <a:r>
              <a:rPr lang="en-US" b="1" dirty="0"/>
              <a:t> </a:t>
            </a:r>
            <a:r>
              <a:rPr lang="en-US" b="1" dirty="0">
                <a:sym typeface="Wingdings" pitchFamily="2" charset="2"/>
              </a:rPr>
              <a:t></a:t>
            </a:r>
            <a:endParaRPr lang="en-US" b="1" dirty="0"/>
          </a:p>
          <a:p>
            <a:r>
              <a:rPr lang="en-US" b="1" dirty="0"/>
              <a:t>MSE = 107.5 </a:t>
            </a:r>
            <a:r>
              <a:rPr lang="en-US" dirty="0">
                <a:sym typeface="Wingdings" pitchFamily="2" charset="2"/>
              </a:rPr>
              <a:t></a:t>
            </a:r>
            <a:endParaRPr lang="en-US" b="1" dirty="0">
              <a:sym typeface="Wingdings" pitchFamily="2" charset="2"/>
            </a:endParaRPr>
          </a:p>
          <a:p>
            <a:endParaRPr lang="en-US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1373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F4125-7AF5-B6B4-D70F-8740DE1F7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418FB1-C683-E0AF-418E-8762C7D570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706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F4125-7AF5-B6B4-D70F-8740DE1F7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F6E7B-4F92-A40A-4553-A841EEBAF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r>
              <a:rPr lang="en-US" dirty="0"/>
              <a:t>Linear regression fits linear </a:t>
            </a:r>
            <a:r>
              <a:rPr lang="en-US" b="1" dirty="0"/>
              <a:t>hypothesis</a:t>
            </a:r>
            <a:r>
              <a:rPr lang="en-US" dirty="0"/>
              <a:t> to labeled </a:t>
            </a:r>
            <a:r>
              <a:rPr lang="en-US" b="1" dirty="0"/>
              <a:t>features</a:t>
            </a:r>
            <a:r>
              <a:rPr lang="en-US" dirty="0"/>
              <a:t> + </a:t>
            </a:r>
            <a:r>
              <a:rPr lang="en-US" b="1" dirty="0"/>
              <a:t>targets</a:t>
            </a:r>
          </a:p>
          <a:p>
            <a:r>
              <a:rPr lang="en-US" dirty="0"/>
              <a:t>Double nested loop of trials for slope and intercept is inefficient</a:t>
            </a:r>
          </a:p>
          <a:p>
            <a:r>
              <a:rPr lang="en-US" b="1" dirty="0"/>
              <a:t>Gradient Descent methods </a:t>
            </a:r>
            <a:r>
              <a:rPr lang="en-US" dirty="0"/>
              <a:t>(GD) takes advantage of error derivatives: slopes of the error landscape </a:t>
            </a:r>
          </a:p>
          <a:p>
            <a:r>
              <a:rPr lang="en-US" dirty="0"/>
              <a:t>Standard GD uses a user-defined </a:t>
            </a:r>
            <a:r>
              <a:rPr lang="en-US" b="1" dirty="0"/>
              <a:t>learning rate </a:t>
            </a:r>
            <a:r>
              <a:rPr lang="en-US" dirty="0"/>
              <a:t>that can be too small (slow convergence) or too large (overshooting)</a:t>
            </a:r>
          </a:p>
          <a:p>
            <a:r>
              <a:rPr lang="en-US" b="1" dirty="0"/>
              <a:t>Accelerated GD </a:t>
            </a:r>
            <a:r>
              <a:rPr lang="en-US" dirty="0"/>
              <a:t>uses second derivative as </a:t>
            </a:r>
            <a:r>
              <a:rPr lang="en-US" i="1" dirty="0"/>
              <a:t>adaptive</a:t>
            </a:r>
            <a:r>
              <a:rPr lang="en-US" dirty="0"/>
              <a:t> learning rate</a:t>
            </a:r>
          </a:p>
          <a:p>
            <a:r>
              <a:rPr lang="en-US" b="1" dirty="0"/>
              <a:t>Stochastic GD </a:t>
            </a:r>
            <a:r>
              <a:rPr lang="en-US" dirty="0"/>
              <a:t>fits 1 point at a time for less memory</a:t>
            </a:r>
          </a:p>
          <a:p>
            <a:r>
              <a:rPr lang="en-US" b="1" dirty="0"/>
              <a:t>(Mini-)Batch GD </a:t>
            </a:r>
            <a:r>
              <a:rPr lang="en-US" dirty="0"/>
              <a:t>fits, say, 10 points per batch: more efficient when memory allows</a:t>
            </a:r>
          </a:p>
        </p:txBody>
      </p:sp>
    </p:spTree>
    <p:extLst>
      <p:ext uri="{BB962C8B-B14F-4D97-AF65-F5344CB8AC3E}">
        <p14:creationId xmlns:p14="http://schemas.microsoft.com/office/powerpoint/2010/main" val="176644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5A715-0713-1F93-8C02-829FC5BFA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Brute force fit of slope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27E90-C24D-3EBC-9D84-C7BC275AF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Simplest example, consider known intercept 𝜃</a:t>
            </a:r>
            <a:r>
              <a:rPr lang="en-US" baseline="-25000" dirty="0"/>
              <a:t>0</a:t>
            </a:r>
            <a:r>
              <a:rPr lang="en-US" dirty="0"/>
              <a:t> = 100 and only fit 𝜃</a:t>
            </a:r>
            <a:r>
              <a:rPr lang="en-US" baseline="-25000" dirty="0"/>
              <a:t>1</a:t>
            </a:r>
            <a:r>
              <a:rPr lang="en-US" dirty="0"/>
              <a:t>:</a:t>
            </a:r>
            <a:endParaRPr lang="en-US" i="1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EE7AED-1E2C-6C27-CAF6-1D4AD1B4A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2511424"/>
            <a:ext cx="10163175" cy="359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92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71E94-CC75-3B69-6A99-80B589290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4C4429-35FF-0F7B-9259-5DF85D801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8403" y="238918"/>
            <a:ext cx="3276600" cy="1577975"/>
          </a:xfrm>
        </p:spPr>
        <p:txBody>
          <a:bodyPr>
            <a:normAutofit/>
          </a:bodyPr>
          <a:lstStyle/>
          <a:p>
            <a:r>
              <a:rPr lang="en-US" dirty="0"/>
              <a:t>Best fit: 𝜃</a:t>
            </a:r>
            <a:r>
              <a:rPr lang="en-US" baseline="-25000" dirty="0"/>
              <a:t>1</a:t>
            </a:r>
            <a:r>
              <a:rPr lang="en-US" dirty="0"/>
              <a:t> = 51.0</a:t>
            </a:r>
            <a:endParaRPr lang="en-US" b="1" dirty="0"/>
          </a:p>
          <a:p>
            <a:r>
              <a:rPr lang="en-US" b="1" dirty="0"/>
              <a:t>CPU time: 650 </a:t>
            </a:r>
            <a:r>
              <a:rPr lang="en-US" b="1" dirty="0" err="1"/>
              <a:t>ms</a:t>
            </a:r>
            <a:endParaRPr lang="en-US" b="1" dirty="0"/>
          </a:p>
          <a:p>
            <a:r>
              <a:rPr lang="en-US" b="1" dirty="0"/>
              <a:t>MSE = 105.8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152C4D-949E-586E-EC04-439742616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2064719"/>
            <a:ext cx="10257833" cy="479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597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D02345-800D-E254-C992-E59895F7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Interpretation of error plot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2B07BC1-74BD-129B-B04B-2C6ADF4886FC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442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mbria Math" panose="02040503050406030204" pitchFamily="18" charset="0"/>
                  </a:rPr>
                  <a:t>If ‘true’ values were exactly linear (slope of 50) without noise:</a:t>
                </a:r>
                <a:endParaRPr lang="en-US" b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𝑀𝑆𝐸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pred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true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((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100+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(100+50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))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 </m:t>
                        </m:r>
                      </m:e>
                    </m:nary>
                  </m:oMath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dirty="0"/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−50)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 ×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  <m:r>
                      <a:rPr lang="en-US" b="0" i="0" smtClean="0">
                        <a:latin typeface="Cambria Math" panose="02040503050406030204" pitchFamily="18" charset="0"/>
                      </a:rPr>
                      <m:t>≈17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−50)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How do we improve this?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2B07BC1-74BD-129B-B04B-2C6ADF4886FC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442626"/>
              </a:xfrm>
              <a:prstGeom prst="rect">
                <a:avLst/>
              </a:prstGeom>
              <a:blipFill>
                <a:blip r:embed="rId2"/>
                <a:stretch>
                  <a:fillRect l="-1206" t="-12821" b="-2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6518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47680-874C-FFFB-1C95-15158A6CA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Try narrower range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4B56F-ADB1-8399-CC14-6B6CE88B7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45 &lt; 𝜃</a:t>
            </a:r>
            <a:r>
              <a:rPr lang="en-US" baseline="-25000" dirty="0"/>
              <a:t>1</a:t>
            </a:r>
            <a:r>
              <a:rPr lang="en-US" dirty="0"/>
              <a:t> &lt; 55, again in 50 steps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79E54-80C1-60AC-E063-DF04AC307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2450063"/>
            <a:ext cx="9552167" cy="4407937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60D003-3A09-C31D-B3B7-A9B8D56667E6}"/>
              </a:ext>
            </a:extLst>
          </p:cNvPr>
          <p:cNvSpPr txBox="1">
            <a:spLocks/>
          </p:cNvSpPr>
          <p:nvPr/>
        </p:nvSpPr>
        <p:spPr>
          <a:xfrm>
            <a:off x="8648403" y="238918"/>
            <a:ext cx="3276600" cy="1577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Best fit: 𝜃</a:t>
            </a:r>
            <a:r>
              <a:rPr lang="en-US" baseline="-25000" dirty="0"/>
              <a:t>1</a:t>
            </a:r>
            <a:r>
              <a:rPr lang="en-US" dirty="0"/>
              <a:t> = 50.5</a:t>
            </a:r>
            <a:endParaRPr lang="en-US" b="1" dirty="0"/>
          </a:p>
          <a:p>
            <a:r>
              <a:rPr lang="en-US" b="1" dirty="0"/>
              <a:t>CPU time: 650 </a:t>
            </a:r>
            <a:r>
              <a:rPr lang="en-US" b="1" dirty="0" err="1"/>
              <a:t>ms</a:t>
            </a:r>
            <a:endParaRPr lang="en-US" b="1" dirty="0"/>
          </a:p>
          <a:p>
            <a:r>
              <a:rPr lang="en-US" b="1" dirty="0"/>
              <a:t>MSE = 101.6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670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5A715-0713-1F93-8C02-829FC5BFA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Brute force fit of slope </a:t>
            </a:r>
            <a:r>
              <a:rPr lang="en-US" b="1" dirty="0"/>
              <a:t>and</a:t>
            </a:r>
            <a:r>
              <a:rPr lang="en-US" dirty="0"/>
              <a:t> intercept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2C95BD-7577-FFDE-8ED4-69DAE597D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44637"/>
            <a:ext cx="10517355" cy="4948237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53F7D1D-0741-240D-B7DB-63A0524DA3BC}"/>
              </a:ext>
            </a:extLst>
          </p:cNvPr>
          <p:cNvCxnSpPr>
            <a:cxnSpLocks/>
          </p:cNvCxnSpPr>
          <p:nvPr/>
        </p:nvCxnSpPr>
        <p:spPr>
          <a:xfrm flipH="1">
            <a:off x="6672590" y="3817458"/>
            <a:ext cx="554292" cy="54864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DC7B601-6EB7-E2A0-7941-C698344F9CB8}"/>
              </a:ext>
            </a:extLst>
          </p:cNvPr>
          <p:cNvSpPr txBox="1"/>
          <p:nvPr/>
        </p:nvSpPr>
        <p:spPr>
          <a:xfrm>
            <a:off x="7049328" y="3198167"/>
            <a:ext cx="48843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Better: </a:t>
            </a:r>
          </a:p>
          <a:p>
            <a:r>
              <a:rPr lang="en-US" sz="2400" b="1" dirty="0"/>
              <a:t>       theta0 = </a:t>
            </a:r>
            <a:r>
              <a:rPr lang="en-US" sz="2400" b="1" dirty="0" err="1"/>
              <a:t>np.linspace</a:t>
            </a:r>
            <a:r>
              <a:rPr lang="en-US" sz="2400" b="1" dirty="0"/>
              <a:t>(0,200,nrfits)</a:t>
            </a:r>
          </a:p>
          <a:p>
            <a:r>
              <a:rPr lang="en-US" sz="2400" b="1" dirty="0"/>
              <a:t>         theta = </a:t>
            </a:r>
            <a:r>
              <a:rPr lang="en-US" sz="2400" b="1" dirty="0" err="1"/>
              <a:t>np.linspace</a:t>
            </a:r>
            <a:r>
              <a:rPr lang="en-US" sz="2400" b="1" dirty="0"/>
              <a:t>(0,100,nrfits)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FAE5D0C-C96C-0C39-123B-A27298AD7239}"/>
              </a:ext>
            </a:extLst>
          </p:cNvPr>
          <p:cNvCxnSpPr>
            <a:cxnSpLocks/>
          </p:cNvCxnSpPr>
          <p:nvPr/>
        </p:nvCxnSpPr>
        <p:spPr>
          <a:xfrm flipH="1" flipV="1">
            <a:off x="6672590" y="3648722"/>
            <a:ext cx="554292" cy="14960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443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40A17-1483-C7EF-5AC7-7BA2A725A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84861C-CC46-B6F7-135C-F62B58554F23}"/>
              </a:ext>
            </a:extLst>
          </p:cNvPr>
          <p:cNvSpPr txBox="1">
            <a:spLocks/>
          </p:cNvSpPr>
          <p:nvPr/>
        </p:nvSpPr>
        <p:spPr>
          <a:xfrm>
            <a:off x="7043738" y="100013"/>
            <a:ext cx="4881265" cy="190023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Best fit: 𝜃</a:t>
            </a:r>
            <a:r>
              <a:rPr lang="en-US" baseline="-25000" dirty="0"/>
              <a:t>0</a:t>
            </a:r>
            <a:r>
              <a:rPr lang="en-US" dirty="0"/>
              <a:t> = 102, and 𝜃</a:t>
            </a:r>
            <a:r>
              <a:rPr lang="en-US" baseline="-25000" dirty="0"/>
              <a:t>1</a:t>
            </a:r>
            <a:r>
              <a:rPr lang="en-US" dirty="0"/>
              <a:t> = 49</a:t>
            </a:r>
          </a:p>
          <a:p>
            <a:r>
              <a:rPr lang="en-US" dirty="0"/>
              <a:t>10,000 tries</a:t>
            </a:r>
          </a:p>
          <a:p>
            <a:r>
              <a:rPr lang="en-US" b="1" dirty="0"/>
              <a:t>CPU time: 5.1 s</a:t>
            </a:r>
          </a:p>
          <a:p>
            <a:r>
              <a:rPr lang="en-US" b="1" dirty="0"/>
              <a:t>MSE = 102.2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1BEBFF-D998-44EC-B15F-819519CBF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80038"/>
            <a:ext cx="10664042" cy="497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97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10622</TotalTime>
  <Words>1143</Words>
  <Application>Microsoft Macintosh PowerPoint</Application>
  <PresentationFormat>Widescreen</PresentationFormat>
  <Paragraphs>161</Paragraphs>
  <Slides>36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Calibri</vt:lpstr>
      <vt:lpstr>Calibri Light</vt:lpstr>
      <vt:lpstr>Cambria Math</vt:lpstr>
      <vt:lpstr>Courier New</vt:lpstr>
      <vt:lpstr>LM Sans 17</vt:lpstr>
      <vt:lpstr>Wingdings</vt:lpstr>
      <vt:lpstr>Office Theme</vt:lpstr>
      <vt:lpstr>PowerPoint Presentation</vt:lpstr>
      <vt:lpstr>Problem Statement</vt:lpstr>
      <vt:lpstr>Objective of Linear Regression:</vt:lpstr>
      <vt:lpstr>Brute force fit of slope</vt:lpstr>
      <vt:lpstr>Result</vt:lpstr>
      <vt:lpstr>Interpretation of error plot</vt:lpstr>
      <vt:lpstr>Try narrower range</vt:lpstr>
      <vt:lpstr>Brute force fit of slope and intercept</vt:lpstr>
      <vt:lpstr>Result</vt:lpstr>
      <vt:lpstr>MSE in 2D</vt:lpstr>
      <vt:lpstr>Gradient Descent Method</vt:lpstr>
      <vt:lpstr>Navigating out of mountainous terrain</vt:lpstr>
      <vt:lpstr>PowerPoint Presentation</vt:lpstr>
      <vt:lpstr>Use derivative</vt:lpstr>
      <vt:lpstr>Explicit equations</vt:lpstr>
      <vt:lpstr>Python code</vt:lpstr>
      <vt:lpstr>How did we do?</vt:lpstr>
      <vt:lpstr>Learning curve</vt:lpstr>
      <vt:lpstr>Vectorization</vt:lpstr>
      <vt:lpstr>Python code for non-vectorized GD</vt:lpstr>
      <vt:lpstr>Python code for vectorized gradient descent</vt:lpstr>
      <vt:lpstr>One more optimization</vt:lpstr>
      <vt:lpstr>How did we do?</vt:lpstr>
      <vt:lpstr>Even faster!</vt:lpstr>
      <vt:lpstr>Stochastic Gradient Descent</vt:lpstr>
      <vt:lpstr>Stochastic Gradient Descent</vt:lpstr>
      <vt:lpstr>Python code I/II</vt:lpstr>
      <vt:lpstr>Python code II/II</vt:lpstr>
      <vt:lpstr>PowerPoint Presentation</vt:lpstr>
      <vt:lpstr>Mini-Batch Gradient Descent</vt:lpstr>
      <vt:lpstr>Mini-Batch Gradient Descent</vt:lpstr>
      <vt:lpstr>Python code</vt:lpstr>
      <vt:lpstr>Learning curve</vt:lpstr>
      <vt:lpstr>How did we do?</vt:lpstr>
      <vt:lpstr>Summary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Moortgat, Joachim B.</dc:creator>
  <cp:lastModifiedBy>Moortgat, Joachim</cp:lastModifiedBy>
  <cp:revision>23</cp:revision>
  <cp:lastPrinted>2025-09-02T22:03:17Z</cp:lastPrinted>
  <dcterms:created xsi:type="dcterms:W3CDTF">2022-09-02T10:55:28Z</dcterms:created>
  <dcterms:modified xsi:type="dcterms:W3CDTF">2025-09-02T22:04:11Z</dcterms:modified>
</cp:coreProperties>
</file>