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93" r:id="rId3"/>
    <p:sldId id="294" r:id="rId4"/>
    <p:sldId id="295" r:id="rId5"/>
    <p:sldId id="296" r:id="rId6"/>
    <p:sldId id="297" r:id="rId7"/>
    <p:sldId id="298" r:id="rId8"/>
    <p:sldId id="299" r:id="rId9"/>
    <p:sldId id="300" r:id="rId10"/>
    <p:sldId id="301" r:id="rId11"/>
    <p:sldId id="302" r:id="rId12"/>
    <p:sldId id="303" r:id="rId13"/>
    <p:sldId id="304" r:id="rId14"/>
    <p:sldId id="324" r:id="rId15"/>
    <p:sldId id="305" r:id="rId16"/>
    <p:sldId id="306" r:id="rId17"/>
    <p:sldId id="307" r:id="rId18"/>
    <p:sldId id="308" r:id="rId19"/>
    <p:sldId id="309" r:id="rId20"/>
    <p:sldId id="310" r:id="rId21"/>
    <p:sldId id="311" r:id="rId22"/>
    <p:sldId id="312" r:id="rId23"/>
    <p:sldId id="313" r:id="rId24"/>
    <p:sldId id="314" r:id="rId25"/>
    <p:sldId id="315" r:id="rId26"/>
    <p:sldId id="316" r:id="rId27"/>
    <p:sldId id="317" r:id="rId28"/>
    <p:sldId id="318" r:id="rId29"/>
    <p:sldId id="319" r:id="rId30"/>
    <p:sldId id="320" r:id="rId31"/>
    <p:sldId id="321" r:id="rId32"/>
    <p:sldId id="322" r:id="rId33"/>
    <p:sldId id="323" r:id="rId34"/>
    <p:sldId id="291" r:id="rId35"/>
    <p:sldId id="325" r:id="rId36"/>
    <p:sldId id="326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208"/>
  </p:normalViewPr>
  <p:slideViewPr>
    <p:cSldViewPr snapToGrid="0">
      <p:cViewPr varScale="1">
        <p:scale>
          <a:sx n="104" d="100"/>
          <a:sy n="104" d="100"/>
        </p:scale>
        <p:origin x="232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D1E43-286D-A832-D452-E299D61AFA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C98192-707D-31B2-4A18-139442C67C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78F92A-9B1B-AB60-45F0-383059274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6F29D-CA7C-1942-BF2F-083BAD189A8D}" type="datetimeFigureOut">
              <a:rPr lang="en-US" smtClean="0"/>
              <a:t>9/6/25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6395A-928F-2A91-145A-B10193AA5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DD7683-FB3A-50CE-6ABC-78E58403E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FF96F-1761-494F-BAA8-28C6B741E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340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F6B33-01CC-E2D9-E0EF-79123B920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2A5EB5-2D71-A88A-D3A5-71D7AD04D5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26C8F2-6AB0-2098-AE01-89D3D4A0F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6F29D-CA7C-1942-BF2F-083BAD189A8D}" type="datetimeFigureOut">
              <a:rPr lang="en-US" smtClean="0"/>
              <a:t>9/6/25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F6A656-9196-981C-E983-5408FB74E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16184E-B3DA-23B4-378B-E84B59540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FF96F-1761-494F-BAA8-28C6B741E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578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D807DB-5F2B-FE48-2CD4-785EC703C5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D13B09-334B-05CB-5FEA-19E08D13A5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01B42-8CDA-0D99-BEEC-7E93047FA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6F29D-CA7C-1942-BF2F-083BAD189A8D}" type="datetimeFigureOut">
              <a:rPr lang="en-US" smtClean="0"/>
              <a:t>9/6/25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8F829-E1FE-9132-37D1-77C21FCC0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B93A65-502D-53F6-5FD1-31880DCDB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FF96F-1761-494F-BAA8-28C6B741E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90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A45F4-4215-F283-94D0-B99925C6E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EACCB-270E-3124-C4B3-561AE1C29C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198738-CAF6-7B36-0334-6739DAC3B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6F29D-CA7C-1942-BF2F-083BAD189A8D}" type="datetimeFigureOut">
              <a:rPr lang="en-US" smtClean="0"/>
              <a:t>9/6/25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071721-2802-9408-EB78-D4C201552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2C4133-2D16-50C8-3A87-9985F00FD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FF96F-1761-494F-BAA8-28C6B741E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037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954D9-AF8C-D2F0-2503-B5C96F0D4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D22523-806D-391E-7427-10AFFEC34F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90429-EEEC-FE74-BCCA-C605B7B3F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6F29D-CA7C-1942-BF2F-083BAD189A8D}" type="datetimeFigureOut">
              <a:rPr lang="en-US" smtClean="0"/>
              <a:t>9/6/25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B1B05-8369-3B9D-4E0F-C2C717A26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D30914-515E-8DC8-13AA-690DEA4E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FF96F-1761-494F-BAA8-28C6B741E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922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FCD90-7954-9FDE-1114-A56C0ED6C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19592D-5FB1-415F-F877-C95DC6FE54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08C490-3C22-B586-8062-55C937863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4F7D1A-E778-98F4-A903-60874AD1C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6F29D-CA7C-1942-BF2F-083BAD189A8D}" type="datetimeFigureOut">
              <a:rPr lang="en-US" smtClean="0"/>
              <a:t>9/6/25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754CDB-47EE-D2F9-A5F0-441BED602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D77A3E-C347-588B-9D8B-5373DECF5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FF96F-1761-494F-BAA8-28C6B741E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83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78223-CDAA-0004-CC9A-112170B10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1844FC-9A49-6AC0-2189-BC55DAF493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A30F82-D397-0F5B-2F6E-0A5DC43A16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EEBFAF-2464-D090-E010-C62D9279AC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3844D9-1A52-E238-1FFF-9BC38C1796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125DFE-FB9C-9656-25BD-F32D458B1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6F29D-CA7C-1942-BF2F-083BAD189A8D}" type="datetimeFigureOut">
              <a:rPr lang="en-US" smtClean="0"/>
              <a:t>9/6/25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4DE9AB-E691-6B49-55E9-53596E51D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692893-6CCC-88A6-62CA-5E7BC0D83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FF96F-1761-494F-BAA8-28C6B741E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895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184A0-54FC-DFAB-9F58-FE012B10E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C78366-D004-72EB-3171-F2A0A0C70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6F29D-CA7C-1942-BF2F-083BAD189A8D}" type="datetimeFigureOut">
              <a:rPr lang="en-US" smtClean="0"/>
              <a:t>9/6/25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0D7D56-77D8-6AEB-4DD4-EE8589280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E7B5E7-5801-34BF-4836-A7897F34B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FF96F-1761-494F-BAA8-28C6B741E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962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06CF06-4435-3F79-E88A-A8DB8E971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6F29D-CA7C-1942-BF2F-083BAD189A8D}" type="datetimeFigureOut">
              <a:rPr lang="en-US" smtClean="0"/>
              <a:t>9/6/25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F1BF6A-0951-04E7-A06C-8484EABAB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30DB4E-E6D8-41EF-3485-9B146EDBC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FF96F-1761-494F-BAA8-28C6B741E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166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1C8EE-1ED2-861A-6233-70D078EDA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CFBF52-4E1C-BF28-4EFA-2C00D4DE8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F6399A-D169-5D04-69AB-3A0CA421B1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D43547-E99D-ED7E-B341-B9DEAD74C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6F29D-CA7C-1942-BF2F-083BAD189A8D}" type="datetimeFigureOut">
              <a:rPr lang="en-US" smtClean="0"/>
              <a:t>9/6/25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55DBAF-08F4-1769-02B9-76AACA586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441A89-F472-CB3F-2DC1-D2D980747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FF96F-1761-494F-BAA8-28C6B741E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899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A52DC-5BD7-7662-D355-0A8FC584B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6EBDD6-1F2A-C891-1F96-02CF446A82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CBB2C9-D365-D0C7-8C5F-5C551B7BA0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37ED08-255A-DDE1-CF61-63F2E9C71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6F29D-CA7C-1942-BF2F-083BAD189A8D}" type="datetimeFigureOut">
              <a:rPr lang="en-US" smtClean="0"/>
              <a:t>9/6/25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0C2441-194A-E711-3E26-43371DF81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A18748-3126-FA0A-625E-974C7C3FD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FF96F-1761-494F-BAA8-28C6B741E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620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EFE538-530F-42E0-DB0E-1D4B72BAA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18A20E-14D0-B671-1989-F4AE8AAAFE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E6BB27-3AAF-9C68-4EAE-2CD2FBE182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86F29D-CA7C-1942-BF2F-083BAD189A8D}" type="datetimeFigureOut">
              <a:rPr lang="en-US" smtClean="0"/>
              <a:t>9/6/25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B2C2F9-CCA6-B1AB-5B8E-98BD773945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573F8-0AA1-FD78-0F37-3D5F9A34F6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FF96F-1761-494F-BAA8-28C6B741E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631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621ADA2-6036-A243-A2A8-99946F212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497169" y="1511458"/>
            <a:ext cx="6858002" cy="386366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B15020C-0391-1543-9C8C-47F8F9078D0D}"/>
              </a:ext>
            </a:extLst>
          </p:cNvPr>
          <p:cNvSpPr/>
          <p:nvPr/>
        </p:nvSpPr>
        <p:spPr>
          <a:xfrm>
            <a:off x="3863664" y="4933299"/>
            <a:ext cx="8328336" cy="1938992"/>
          </a:xfrm>
          <a:prstGeom prst="rect">
            <a:avLst/>
          </a:prstGeom>
          <a:solidFill>
            <a:srgbClr val="7CD2F6">
              <a:alpha val="85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LM Sans 17" pitchFamily="2" charset="77"/>
              </a:rPr>
              <a:t>Lecture 4</a:t>
            </a:r>
          </a:p>
          <a:p>
            <a:pPr algn="ctr"/>
            <a:r>
              <a:rPr lang="en-US" sz="4000" b="1" dirty="0">
                <a:latin typeface="LM Sans 17" pitchFamily="2" charset="77"/>
              </a:rPr>
              <a:t>Multivariate &amp; </a:t>
            </a:r>
          </a:p>
          <a:p>
            <a:pPr algn="ctr"/>
            <a:r>
              <a:rPr lang="en-US" sz="4000" b="1" dirty="0">
                <a:latin typeface="LM Sans 17" pitchFamily="2" charset="77"/>
              </a:rPr>
              <a:t>Non-Linear Numerical Regression</a:t>
            </a:r>
            <a:endParaRPr lang="en-US" sz="4000" dirty="0">
              <a:latin typeface="LM Sans 17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24053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6867B-277C-A6A0-FE6F-E4FFC12C5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did we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A96E3F-516E-F116-EAD1-2F1C383462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477 iterations (trials for combinations of 𝜃</a:t>
            </a:r>
            <a:r>
              <a:rPr lang="en-US" baseline="-25000" dirty="0"/>
              <a:t>0</a:t>
            </a:r>
            <a:r>
              <a:rPr lang="en-US" dirty="0"/>
              <a:t>, 𝜃</a:t>
            </a:r>
            <a:r>
              <a:rPr lang="en-US" baseline="-25000" dirty="0"/>
              <a:t>1</a:t>
            </a:r>
            <a:r>
              <a:rPr lang="en-US" dirty="0"/>
              <a:t>, 𝜃</a:t>
            </a:r>
            <a:r>
              <a:rPr lang="en-US" baseline="-25000" dirty="0"/>
              <a:t>2</a:t>
            </a:r>
            <a:r>
              <a:rPr lang="en-US" dirty="0"/>
              <a:t>),</a:t>
            </a:r>
          </a:p>
          <a:p>
            <a:r>
              <a:rPr lang="en-US" dirty="0"/>
              <a:t> 𝜃</a:t>
            </a:r>
            <a:r>
              <a:rPr lang="en-US" baseline="-25000" dirty="0"/>
              <a:t>0</a:t>
            </a:r>
            <a:r>
              <a:rPr lang="en-US" dirty="0"/>
              <a:t> = 99.9, 𝜃</a:t>
            </a:r>
            <a:r>
              <a:rPr lang="en-US" baseline="-25000" dirty="0"/>
              <a:t>1</a:t>
            </a:r>
            <a:r>
              <a:rPr lang="en-US" dirty="0"/>
              <a:t> = 50.02, 𝜃</a:t>
            </a:r>
            <a:r>
              <a:rPr lang="en-US" baseline="-25000" dirty="0"/>
              <a:t>2</a:t>
            </a:r>
            <a:r>
              <a:rPr lang="en-US" dirty="0"/>
              <a:t> = 11.95,</a:t>
            </a:r>
          </a:p>
          <a:p>
            <a:r>
              <a:rPr lang="en-US" dirty="0"/>
              <a:t>MSE = 411.8</a:t>
            </a:r>
          </a:p>
          <a:p>
            <a:r>
              <a:rPr lang="en-US" dirty="0"/>
              <a:t>CPU time: </a:t>
            </a:r>
            <a:r>
              <a:rPr lang="en-US" b="1" dirty="0"/>
              <a:t>206 </a:t>
            </a:r>
            <a:r>
              <a:rPr lang="en-US" b="1" dirty="0" err="1"/>
              <a:t>ms</a:t>
            </a:r>
            <a:r>
              <a:rPr lang="en-US" b="1" dirty="0"/>
              <a:t> </a:t>
            </a:r>
            <a:r>
              <a:rPr lang="en-US" dirty="0">
                <a:sym typeface="Wingdings" pitchFamily="2" charset="2"/>
              </a:rPr>
              <a:t> (100x faster)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9C696B-6112-DB14-369A-ED8F7F626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2036" y="3846787"/>
            <a:ext cx="8710702" cy="301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4287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79DEF-A6E0-BD11-4098-8C4C1A6FC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Accelerated gradient descent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F9843C-3805-10D6-2496-FEA37FD429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3</a:t>
            </a:r>
            <a:r>
              <a:rPr lang="en-US" dirty="0"/>
              <a:t> iterations (trials for combinations of 𝜃</a:t>
            </a:r>
            <a:r>
              <a:rPr lang="en-US" baseline="-25000" dirty="0"/>
              <a:t>0</a:t>
            </a:r>
            <a:r>
              <a:rPr lang="en-US" dirty="0"/>
              <a:t>, 𝜃</a:t>
            </a:r>
            <a:r>
              <a:rPr lang="en-US" baseline="-25000" dirty="0"/>
              <a:t>1</a:t>
            </a:r>
            <a:r>
              <a:rPr lang="en-US" dirty="0"/>
              <a:t>, 𝜃</a:t>
            </a:r>
            <a:r>
              <a:rPr lang="en-US" baseline="-25000" dirty="0"/>
              <a:t>2</a:t>
            </a:r>
            <a:r>
              <a:rPr lang="en-US" dirty="0"/>
              <a:t>),</a:t>
            </a:r>
          </a:p>
          <a:p>
            <a:r>
              <a:rPr lang="en-US" dirty="0"/>
              <a:t> 𝜃</a:t>
            </a:r>
            <a:r>
              <a:rPr lang="en-US" baseline="-25000" dirty="0"/>
              <a:t>0</a:t>
            </a:r>
            <a:r>
              <a:rPr lang="en-US" dirty="0"/>
              <a:t> = 100.1, 𝜃</a:t>
            </a:r>
            <a:r>
              <a:rPr lang="en-US" baseline="-25000" dirty="0"/>
              <a:t>1</a:t>
            </a:r>
            <a:r>
              <a:rPr lang="en-US" dirty="0"/>
              <a:t> = 49.99, 𝜃</a:t>
            </a:r>
            <a:r>
              <a:rPr lang="en-US" baseline="-25000" dirty="0"/>
              <a:t>2</a:t>
            </a:r>
            <a:r>
              <a:rPr lang="en-US" dirty="0"/>
              <a:t> = 11.95,</a:t>
            </a:r>
          </a:p>
          <a:p>
            <a:r>
              <a:rPr lang="en-US" dirty="0"/>
              <a:t>MSE = 411.8</a:t>
            </a:r>
          </a:p>
          <a:p>
            <a:r>
              <a:rPr lang="en-US" dirty="0"/>
              <a:t>CPU time: </a:t>
            </a:r>
            <a:r>
              <a:rPr lang="en-US" b="1" dirty="0"/>
              <a:t>36.4 </a:t>
            </a:r>
            <a:r>
              <a:rPr lang="en-US" b="1" dirty="0" err="1"/>
              <a:t>ms</a:t>
            </a:r>
            <a:r>
              <a:rPr lang="en-US" b="1" dirty="0"/>
              <a:t> </a:t>
            </a:r>
            <a:r>
              <a:rPr lang="en-US" dirty="0">
                <a:sym typeface="Wingdings" pitchFamily="2" charset="2"/>
              </a:rPr>
              <a:t>, is 360× faster!</a:t>
            </a:r>
          </a:p>
          <a:p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Unlike brute-force nested loops, nr of iterations of GD does not increase much for additional features.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8497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26039-9273-1198-6691-5D80E5534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Non</a:t>
            </a:r>
            <a:r>
              <a:rPr lang="en-US" dirty="0"/>
              <a:t>-Linear Multivariate Regressions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50D3EF-1530-71BC-84FB-73D9E17F6C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0268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E809B-49B4-AAD6-A790-F724754B6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statement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AA3993-B5B7-8C87-B909-859A1AD98E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063288" cy="4667250"/>
          </a:xfrm>
        </p:spPr>
        <p:txBody>
          <a:bodyPr/>
          <a:lstStyle/>
          <a:p>
            <a:r>
              <a:rPr lang="en-US" dirty="0"/>
              <a:t>First, consider non-linear regression in 1 variable (univariate):</a:t>
            </a:r>
          </a:p>
          <a:p>
            <a:r>
              <a:rPr lang="en-US" b="1" dirty="0"/>
              <a:t>Hypothesis</a:t>
            </a:r>
            <a:r>
              <a:rPr lang="en-US" dirty="0"/>
              <a:t>: </a:t>
            </a:r>
            <a:r>
              <a:rPr lang="en-US" i="1" dirty="0"/>
              <a:t>y</a:t>
            </a:r>
            <a:r>
              <a:rPr lang="en-US" dirty="0"/>
              <a:t> = 𝜃</a:t>
            </a:r>
            <a:r>
              <a:rPr lang="en-US" baseline="-25000" dirty="0"/>
              <a:t>0</a:t>
            </a:r>
            <a:r>
              <a:rPr lang="en-US" dirty="0"/>
              <a:t> + 𝜃</a:t>
            </a:r>
            <a:r>
              <a:rPr lang="en-US" baseline="-25000" dirty="0"/>
              <a:t>1</a:t>
            </a:r>
            <a:r>
              <a:rPr lang="en-US" dirty="0"/>
              <a:t> </a:t>
            </a:r>
            <a:r>
              <a:rPr lang="en-US" i="1" dirty="0"/>
              <a:t>x</a:t>
            </a:r>
            <a:r>
              <a:rPr lang="en-US" dirty="0"/>
              <a:t> + 𝜃</a:t>
            </a:r>
            <a:r>
              <a:rPr lang="en-US" baseline="-25000" dirty="0"/>
              <a:t>2</a:t>
            </a:r>
            <a:r>
              <a:rPr lang="en-US" dirty="0"/>
              <a:t> </a:t>
            </a:r>
            <a:r>
              <a:rPr lang="en-US" i="1" dirty="0"/>
              <a:t>x</a:t>
            </a:r>
            <a:r>
              <a:rPr lang="en-US" baseline="30000" dirty="0"/>
              <a:t>2</a:t>
            </a:r>
            <a:r>
              <a:rPr lang="en-US" dirty="0"/>
              <a:t> + 𝜃</a:t>
            </a:r>
            <a:r>
              <a:rPr lang="en-US" baseline="-25000" dirty="0"/>
              <a:t>3</a:t>
            </a:r>
            <a:r>
              <a:rPr lang="en-US" dirty="0"/>
              <a:t> </a:t>
            </a:r>
            <a:r>
              <a:rPr lang="en-US" i="1" dirty="0"/>
              <a:t>x</a:t>
            </a:r>
            <a:r>
              <a:rPr lang="en-US" baseline="30000" dirty="0"/>
              <a:t>3</a:t>
            </a:r>
            <a:r>
              <a:rPr lang="en-US" dirty="0"/>
              <a:t> + … + 𝜃</a:t>
            </a:r>
            <a:r>
              <a:rPr lang="en-US" baseline="-25000" dirty="0"/>
              <a:t>n</a:t>
            </a:r>
            <a:r>
              <a:rPr lang="en-US" dirty="0"/>
              <a:t> </a:t>
            </a:r>
            <a:r>
              <a:rPr lang="en-US" dirty="0" err="1"/>
              <a:t>x</a:t>
            </a:r>
            <a:r>
              <a:rPr lang="en-US" baseline="30000" dirty="0" err="1"/>
              <a:t>n</a:t>
            </a:r>
            <a:endParaRPr lang="en-US" baseline="30000" dirty="0"/>
          </a:p>
          <a:p>
            <a:endParaRPr lang="en-US" baseline="30000" dirty="0"/>
          </a:p>
          <a:p>
            <a:r>
              <a:rPr lang="en-US" dirty="0"/>
              <a:t>How do we use ML numerical regression to fit this?</a:t>
            </a:r>
          </a:p>
          <a:p>
            <a:endParaRPr lang="en-US" dirty="0"/>
          </a:p>
          <a:p>
            <a:r>
              <a:rPr lang="en-US" dirty="0"/>
              <a:t>Embarrassingly simple: just define each term as separate feature, and then do </a:t>
            </a:r>
            <a:r>
              <a:rPr lang="en-US" b="1" i="1" dirty="0"/>
              <a:t>same</a:t>
            </a:r>
            <a:r>
              <a:rPr lang="en-US" dirty="0"/>
              <a:t> multivariate linear regression!</a:t>
            </a:r>
          </a:p>
          <a:p>
            <a:r>
              <a:rPr lang="en-US" dirty="0"/>
              <a:t>Features: </a:t>
            </a:r>
            <a:r>
              <a:rPr lang="en-US" i="1" dirty="0"/>
              <a:t>x</a:t>
            </a:r>
            <a:r>
              <a:rPr lang="en-US" baseline="-25000" dirty="0"/>
              <a:t>0</a:t>
            </a:r>
            <a:r>
              <a:rPr lang="en-US" dirty="0"/>
              <a:t> = 1, </a:t>
            </a:r>
            <a:r>
              <a:rPr lang="en-US" i="1" dirty="0"/>
              <a:t>x</a:t>
            </a:r>
            <a:r>
              <a:rPr lang="en-US" baseline="-25000" dirty="0"/>
              <a:t>1</a:t>
            </a:r>
            <a:r>
              <a:rPr lang="en-US" dirty="0"/>
              <a:t> = x, </a:t>
            </a:r>
            <a:r>
              <a:rPr lang="en-US" i="1" dirty="0"/>
              <a:t>x</a:t>
            </a:r>
            <a:r>
              <a:rPr lang="en-US" baseline="-25000" dirty="0"/>
              <a:t>2</a:t>
            </a:r>
            <a:r>
              <a:rPr lang="en-US" dirty="0"/>
              <a:t> = x</a:t>
            </a:r>
            <a:r>
              <a:rPr lang="en-US" baseline="30000" dirty="0"/>
              <a:t>2</a:t>
            </a:r>
            <a:r>
              <a:rPr lang="en-US" dirty="0"/>
              <a:t>, …, </a:t>
            </a:r>
            <a:r>
              <a:rPr lang="en-US" i="1" dirty="0" err="1"/>
              <a:t>x</a:t>
            </a:r>
            <a:r>
              <a:rPr lang="en-US" baseline="-25000" dirty="0" err="1"/>
              <a:t>n</a:t>
            </a:r>
            <a:r>
              <a:rPr lang="en-US" dirty="0"/>
              <a:t> = </a:t>
            </a:r>
            <a:r>
              <a:rPr lang="en-US" dirty="0" err="1"/>
              <a:t>x</a:t>
            </a:r>
            <a:r>
              <a:rPr lang="en-US" baseline="30000" dirty="0" err="1"/>
              <a:t>n</a:t>
            </a:r>
            <a:r>
              <a:rPr lang="en-US" dirty="0"/>
              <a:t>.</a:t>
            </a:r>
          </a:p>
          <a:p>
            <a:r>
              <a:rPr lang="en-US" dirty="0"/>
              <a:t>Think of spreadsheet with </a:t>
            </a:r>
            <a:r>
              <a:rPr lang="en-US" i="1" dirty="0"/>
              <a:t>n</a:t>
            </a:r>
            <a:r>
              <a:rPr lang="en-US" dirty="0"/>
              <a:t> feature columns. One target vector.</a:t>
            </a:r>
          </a:p>
        </p:txBody>
      </p:sp>
    </p:spTree>
    <p:extLst>
      <p:ext uri="{BB962C8B-B14F-4D97-AF65-F5344CB8AC3E}">
        <p14:creationId xmlns:p14="http://schemas.microsoft.com/office/powerpoint/2010/main" val="50794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0C935-055A-35F1-B17B-CFA716FB3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far can we push this?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22F2DB-530E-48A7-6C75-F11BB0A68E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90583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We can also try models like:</a:t>
            </a:r>
          </a:p>
          <a:p>
            <a:pPr marL="0" indent="0">
              <a:buNone/>
            </a:pPr>
            <a:r>
              <a:rPr lang="en-US" i="1" dirty="0"/>
              <a:t>y</a:t>
            </a:r>
            <a:r>
              <a:rPr lang="en-US" dirty="0"/>
              <a:t> = 𝜃</a:t>
            </a:r>
            <a:r>
              <a:rPr lang="en-US" baseline="-25000" dirty="0"/>
              <a:t>0</a:t>
            </a:r>
            <a:r>
              <a:rPr lang="en-US" dirty="0"/>
              <a:t> + 𝜃</a:t>
            </a:r>
            <a:r>
              <a:rPr lang="en-US" baseline="-25000" dirty="0"/>
              <a:t>1</a:t>
            </a:r>
            <a:r>
              <a:rPr lang="en-US" dirty="0"/>
              <a:t> </a:t>
            </a:r>
            <a:r>
              <a:rPr lang="en-US" i="1" dirty="0"/>
              <a:t>x</a:t>
            </a:r>
            <a:r>
              <a:rPr lang="en-US" dirty="0"/>
              <a:t> + 𝜃</a:t>
            </a:r>
            <a:r>
              <a:rPr lang="en-US" baseline="-25000" dirty="0"/>
              <a:t>2</a:t>
            </a:r>
            <a:r>
              <a:rPr lang="en-US" dirty="0"/>
              <a:t> </a:t>
            </a:r>
            <a:r>
              <a:rPr lang="en-US" i="1" dirty="0"/>
              <a:t>x</a:t>
            </a:r>
            <a:r>
              <a:rPr lang="en-US" baseline="30000" dirty="0"/>
              <a:t>2</a:t>
            </a:r>
            <a:r>
              <a:rPr lang="en-US" dirty="0"/>
              <a:t> + 𝜃</a:t>
            </a:r>
            <a:r>
              <a:rPr lang="en-US" baseline="-25000" dirty="0"/>
              <a:t>3</a:t>
            </a:r>
            <a:r>
              <a:rPr lang="en-US" dirty="0"/>
              <a:t> sin(</a:t>
            </a:r>
            <a:r>
              <a:rPr lang="en-US" i="1" dirty="0"/>
              <a:t>x</a:t>
            </a:r>
            <a:r>
              <a:rPr lang="en-US" dirty="0"/>
              <a:t>) + 𝜃</a:t>
            </a:r>
            <a:r>
              <a:rPr lang="en-US" baseline="-25000" dirty="0"/>
              <a:t>4</a:t>
            </a:r>
            <a:r>
              <a:rPr lang="en-US" dirty="0"/>
              <a:t> log(</a:t>
            </a:r>
            <a:r>
              <a:rPr lang="en-US" i="1" dirty="0"/>
              <a:t>x</a:t>
            </a:r>
            <a:r>
              <a:rPr lang="en-US" dirty="0"/>
              <a:t>) + 𝜃</a:t>
            </a:r>
            <a:r>
              <a:rPr lang="en-US" baseline="-25000" dirty="0"/>
              <a:t>3</a:t>
            </a:r>
            <a:r>
              <a:rPr lang="en-US" dirty="0"/>
              <a:t> exp(</a:t>
            </a:r>
            <a:r>
              <a:rPr lang="en-US" i="1" dirty="0"/>
              <a:t>x</a:t>
            </a:r>
            <a:r>
              <a:rPr lang="en-US" dirty="0"/>
              <a:t>/2) … + 𝜃</a:t>
            </a:r>
            <a:r>
              <a:rPr lang="en-US" baseline="-25000" dirty="0"/>
              <a:t>n</a:t>
            </a:r>
            <a:r>
              <a:rPr lang="en-US" dirty="0"/>
              <a:t> </a:t>
            </a:r>
            <a:r>
              <a:rPr lang="en-US" dirty="0" err="1"/>
              <a:t>x</a:t>
            </a:r>
            <a:r>
              <a:rPr lang="en-US" baseline="30000" dirty="0" err="1"/>
              <a:t>n</a:t>
            </a:r>
            <a:endParaRPr lang="en-US" baseline="30000" dirty="0"/>
          </a:p>
          <a:p>
            <a:pPr marL="0" indent="0">
              <a:buNone/>
            </a:pPr>
            <a:r>
              <a:rPr lang="en-US" b="1" i="1" dirty="0"/>
              <a:t>as long as</a:t>
            </a:r>
            <a:r>
              <a:rPr lang="en-US" dirty="0"/>
              <a:t>...: the relation is </a:t>
            </a:r>
            <a:r>
              <a:rPr lang="en-US" i="1" dirty="0"/>
              <a:t>linear in fitting parameters 𝜃</a:t>
            </a:r>
            <a:r>
              <a:rPr lang="en-US" dirty="0"/>
              <a:t>, such that our loss/cost function </a:t>
            </a:r>
            <a:r>
              <a:rPr lang="en-US" i="1" dirty="0"/>
              <a:t>J</a:t>
            </a:r>
            <a:r>
              <a:rPr lang="en-US" dirty="0"/>
              <a:t>(</a:t>
            </a:r>
            <a:r>
              <a:rPr lang="en-US" i="1" dirty="0"/>
              <a:t>𝜃</a:t>
            </a:r>
            <a:r>
              <a:rPr lang="en-US" dirty="0"/>
              <a:t>) is quadratic in </a:t>
            </a:r>
            <a:r>
              <a:rPr lang="en-US" i="1" dirty="0"/>
              <a:t>𝜃 </a:t>
            </a:r>
            <a:r>
              <a:rPr lang="en-US" dirty="0"/>
              <a:t>and loss gradient is linear in </a:t>
            </a:r>
            <a:r>
              <a:rPr lang="en-US" i="1" dirty="0"/>
              <a:t>𝜃.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dirty="0"/>
              <a:t>So, what’s an example of a model that does </a:t>
            </a:r>
            <a:r>
              <a:rPr lang="en-US" i="1" dirty="0"/>
              <a:t>not</a:t>
            </a:r>
            <a:r>
              <a:rPr lang="en-US" dirty="0"/>
              <a:t> work with this approach?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Answer: models like </a:t>
            </a:r>
            <a:r>
              <a:rPr lang="en-US" i="1" dirty="0"/>
              <a:t>y</a:t>
            </a:r>
            <a:r>
              <a:rPr lang="en-US" dirty="0"/>
              <a:t> = cos(𝜃</a:t>
            </a:r>
            <a:r>
              <a:rPr lang="en-US" baseline="-25000" dirty="0"/>
              <a:t>1</a:t>
            </a:r>
            <a:r>
              <a:rPr lang="en-US" dirty="0"/>
              <a:t> </a:t>
            </a:r>
            <a:r>
              <a:rPr lang="en-US" i="1" dirty="0"/>
              <a:t>x</a:t>
            </a:r>
            <a:r>
              <a:rPr lang="en-US" dirty="0"/>
              <a:t>) , </a:t>
            </a:r>
            <a:r>
              <a:rPr lang="en-US" i="1" dirty="0"/>
              <a:t>y</a:t>
            </a:r>
            <a:r>
              <a:rPr lang="en-US" dirty="0"/>
              <a:t> = exp(</a:t>
            </a:r>
            <a:r>
              <a:rPr lang="en-US" i="1" dirty="0"/>
              <a:t>x</a:t>
            </a:r>
            <a:r>
              <a:rPr lang="en-US" dirty="0"/>
              <a:t>/𝜃</a:t>
            </a:r>
            <a:r>
              <a:rPr lang="en-US" baseline="-25000" dirty="0"/>
              <a:t>1</a:t>
            </a:r>
            <a:r>
              <a:rPr lang="en-US" dirty="0"/>
              <a:t>), </a:t>
            </a:r>
            <a:r>
              <a:rPr lang="en-US" i="1" dirty="0"/>
              <a:t>y</a:t>
            </a:r>
            <a:r>
              <a:rPr lang="en-US" dirty="0"/>
              <a:t> = (𝜃</a:t>
            </a:r>
            <a:r>
              <a:rPr lang="en-US" baseline="-25000" dirty="0"/>
              <a:t>1</a:t>
            </a:r>
            <a:r>
              <a:rPr lang="en-US" dirty="0"/>
              <a:t> </a:t>
            </a:r>
            <a:r>
              <a:rPr lang="en-US" i="1" dirty="0"/>
              <a:t>x</a:t>
            </a:r>
            <a:r>
              <a:rPr lang="en-US" dirty="0"/>
              <a:t>)</a:t>
            </a:r>
            <a:r>
              <a:rPr lang="en-US" baseline="30000" dirty="0"/>
              <a:t>2</a:t>
            </a:r>
            <a:r>
              <a:rPr lang="en-US" dirty="0"/>
              <a:t> etc.</a:t>
            </a:r>
          </a:p>
        </p:txBody>
      </p:sp>
    </p:spTree>
    <p:extLst>
      <p:ext uri="{BB962C8B-B14F-4D97-AF65-F5344CB8AC3E}">
        <p14:creationId xmlns:p14="http://schemas.microsoft.com/office/powerpoint/2010/main" val="362915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AAD8E-88DA-C74D-3D18-5F97DDE73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example: quadratic function in one variable/feature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257293-11DA-1B79-BC85-14F5337096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9250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115FE4-5D48-B191-BD76-66FA0B9A1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8371038" cy="6858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86F40F-DECF-1767-C35F-0830576A5E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8762" y="-1"/>
            <a:ext cx="4313238" cy="532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5267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E4BED-2E3A-9143-7F46-F1FE3341C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 with </a:t>
            </a:r>
            <a:r>
              <a:rPr lang="en-US" i="1" dirty="0"/>
              <a:t>linear</a:t>
            </a:r>
            <a:r>
              <a:rPr lang="en-US" dirty="0"/>
              <a:t> regression from scikit-learn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C2FBC-8851-5010-89CB-EEF5ED968E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Define feature x</a:t>
            </a:r>
            <a:r>
              <a:rPr lang="en-US" baseline="-25000" dirty="0"/>
              <a:t>1</a:t>
            </a:r>
            <a:r>
              <a:rPr lang="en-US" baseline="30000" dirty="0"/>
              <a:t> </a:t>
            </a:r>
            <a:r>
              <a:rPr lang="en-US" dirty="0"/>
              <a:t>= x</a:t>
            </a:r>
            <a:r>
              <a:rPr lang="en-US" baseline="30000" dirty="0"/>
              <a:t>2</a:t>
            </a:r>
            <a:r>
              <a:rPr lang="en-US" dirty="0"/>
              <a:t> and perform </a:t>
            </a:r>
            <a:r>
              <a:rPr lang="en-US" i="1" dirty="0"/>
              <a:t>linear</a:t>
            </a:r>
            <a:r>
              <a:rPr lang="en-US" dirty="0"/>
              <a:t> fit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576A07-7FF5-3F0D-13EA-4425B8777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398712"/>
            <a:ext cx="7748588" cy="443219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C7D2297-C8E6-6289-7C52-193668470283}"/>
              </a:ext>
            </a:extLst>
          </p:cNvPr>
          <p:cNvSpPr/>
          <p:nvPr/>
        </p:nvSpPr>
        <p:spPr>
          <a:xfrm>
            <a:off x="546652" y="3806687"/>
            <a:ext cx="8309113" cy="26040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7508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E6842-8CD4-CADB-DA44-55681793F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696FD-1BDB-C4C5-0FFB-FA6C5318D1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Plotted as </a:t>
            </a:r>
            <a:r>
              <a:rPr lang="en-US" i="1" dirty="0"/>
              <a:t>y</a:t>
            </a:r>
            <a:r>
              <a:rPr lang="en-US" dirty="0"/>
              <a:t> vs feature </a:t>
            </a:r>
            <a:r>
              <a:rPr lang="en-US" i="1" dirty="0"/>
              <a:t>x</a:t>
            </a:r>
            <a:r>
              <a:rPr lang="en-US" baseline="30000" dirty="0"/>
              <a:t>2</a:t>
            </a:r>
            <a:r>
              <a:rPr lang="en-US" dirty="0"/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DA3D63-BC9A-CDC5-1970-9AE645CD6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4600" y="0"/>
            <a:ext cx="7137400" cy="652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7592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E6842-8CD4-CADB-DA44-55681793F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696FD-1BDB-C4C5-0FFB-FA6C5318D1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Plotted as </a:t>
            </a:r>
            <a:r>
              <a:rPr lang="en-US" i="1" dirty="0"/>
              <a:t>y</a:t>
            </a:r>
            <a:r>
              <a:rPr lang="en-US" dirty="0"/>
              <a:t> vs feature </a:t>
            </a:r>
            <a:r>
              <a:rPr lang="en-US" i="1" dirty="0"/>
              <a:t>x</a:t>
            </a:r>
          </a:p>
          <a:p>
            <a:r>
              <a:rPr lang="en-US" dirty="0"/>
              <a:t>Optimized/best fit finds:</a:t>
            </a:r>
          </a:p>
          <a:p>
            <a:r>
              <a:rPr lang="en-US" dirty="0"/>
              <a:t>𝜃</a:t>
            </a:r>
            <a:r>
              <a:rPr lang="en-US" baseline="-25000" dirty="0"/>
              <a:t>0</a:t>
            </a:r>
            <a:r>
              <a:rPr lang="en-US" dirty="0"/>
              <a:t> = 100, 𝜃</a:t>
            </a:r>
            <a:r>
              <a:rPr lang="en-US" baseline="-25000" dirty="0"/>
              <a:t>1</a:t>
            </a:r>
            <a:r>
              <a:rPr lang="en-US" dirty="0"/>
              <a:t> = 1</a:t>
            </a:r>
          </a:p>
          <a:p>
            <a:r>
              <a:rPr lang="en-US" dirty="0"/>
              <a:t>MSE = 17.4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567AE5-00F1-89FD-7A7C-25C59FD20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3200" y="0"/>
            <a:ext cx="69088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7093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FE754-EC2A-2F31-7D8D-E5332CC55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First, Multivariate Linear Regression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678750-DF0B-DAD6-441C-484E5A3728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8618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F46F0-C171-5099-B48B-7B1AB3CC6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Higher-order polynomial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ECA5E-43D1-60DB-C7B5-111C345D60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Often we don’t know what order to fit, so let’s try full 3</a:t>
            </a:r>
            <a:r>
              <a:rPr lang="en-US" baseline="30000" dirty="0"/>
              <a:t>rd</a:t>
            </a:r>
            <a:r>
              <a:rPr lang="en-US" dirty="0"/>
              <a:t> order polynomial: </a:t>
            </a:r>
            <a:r>
              <a:rPr lang="en-US" i="1" dirty="0"/>
              <a:t>y</a:t>
            </a:r>
            <a:r>
              <a:rPr lang="en-US" dirty="0"/>
              <a:t> = 𝜃</a:t>
            </a:r>
            <a:r>
              <a:rPr lang="en-US" baseline="-25000" dirty="0"/>
              <a:t>0</a:t>
            </a:r>
            <a:r>
              <a:rPr lang="en-US" dirty="0"/>
              <a:t> + 𝜃</a:t>
            </a:r>
            <a:r>
              <a:rPr lang="en-US" baseline="-25000" dirty="0"/>
              <a:t>1</a:t>
            </a:r>
            <a:r>
              <a:rPr lang="en-US" dirty="0"/>
              <a:t> </a:t>
            </a:r>
            <a:r>
              <a:rPr lang="en-US" i="1" dirty="0"/>
              <a:t>x</a:t>
            </a:r>
            <a:r>
              <a:rPr lang="en-US" dirty="0"/>
              <a:t> + 𝜃</a:t>
            </a:r>
            <a:r>
              <a:rPr lang="en-US" baseline="-25000" dirty="0"/>
              <a:t>2</a:t>
            </a:r>
            <a:r>
              <a:rPr lang="en-US" dirty="0"/>
              <a:t> </a:t>
            </a:r>
            <a:r>
              <a:rPr lang="en-US" i="1" dirty="0"/>
              <a:t>x</a:t>
            </a:r>
            <a:r>
              <a:rPr lang="en-US" baseline="30000" dirty="0"/>
              <a:t>2</a:t>
            </a:r>
            <a:r>
              <a:rPr lang="en-US" dirty="0"/>
              <a:t> + 𝜃</a:t>
            </a:r>
            <a:r>
              <a:rPr lang="en-US" baseline="-25000" dirty="0"/>
              <a:t>3</a:t>
            </a:r>
            <a:r>
              <a:rPr lang="en-US" dirty="0"/>
              <a:t> </a:t>
            </a:r>
            <a:r>
              <a:rPr lang="en-US" i="1" dirty="0"/>
              <a:t>x</a:t>
            </a:r>
            <a:r>
              <a:rPr lang="en-US" baseline="30000" dirty="0"/>
              <a:t>3</a:t>
            </a:r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05F4C7-6D02-8170-433B-A7AB1C290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664619"/>
            <a:ext cx="16221456" cy="412484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DC5C208-E82C-5686-924A-AC8F402DA829}"/>
              </a:ext>
            </a:extLst>
          </p:cNvPr>
          <p:cNvGrpSpPr/>
          <p:nvPr/>
        </p:nvGrpSpPr>
        <p:grpSpPr>
          <a:xfrm>
            <a:off x="3831100" y="3198167"/>
            <a:ext cx="7196564" cy="461665"/>
            <a:chOff x="2354317" y="0"/>
            <a:chExt cx="7196564" cy="461665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5B405592-7005-C5CE-A96D-DD2B5966AEA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354317" y="126124"/>
              <a:ext cx="1377200" cy="80393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DF5D13F-74D5-C28C-4420-65BC11AF2351}"/>
                </a:ext>
              </a:extLst>
            </p:cNvPr>
            <p:cNvSpPr txBox="1"/>
            <p:nvPr/>
          </p:nvSpPr>
          <p:spPr>
            <a:xfrm>
              <a:off x="3731517" y="0"/>
              <a:ext cx="58193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Note, </a:t>
              </a:r>
              <a:r>
                <a:rPr lang="en-US" sz="2400" b="1" dirty="0" err="1"/>
                <a:t>LinearRegression</a:t>
              </a:r>
              <a:r>
                <a:rPr lang="en-US" sz="2400" b="1" dirty="0"/>
                <a:t> does not need bias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05364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16D5E-A8AC-DA79-3ECC-A12959967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A8197C-CDE7-0957-C776-55B00CA93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56747" cy="4351338"/>
          </a:xfrm>
        </p:spPr>
        <p:txBody>
          <a:bodyPr/>
          <a:lstStyle/>
          <a:p>
            <a:r>
              <a:rPr lang="en-US" b="1" dirty="0"/>
              <a:t>𝜃</a:t>
            </a:r>
            <a:r>
              <a:rPr lang="en-US" b="1" baseline="-25000" dirty="0"/>
              <a:t>0</a:t>
            </a:r>
            <a:r>
              <a:rPr lang="en-US" b="1" dirty="0"/>
              <a:t> = 100.7</a:t>
            </a:r>
            <a:r>
              <a:rPr lang="en-US" dirty="0"/>
              <a:t>, 𝜃</a:t>
            </a:r>
            <a:r>
              <a:rPr lang="en-US" baseline="-25000" dirty="0"/>
              <a:t>1</a:t>
            </a:r>
            <a:r>
              <a:rPr lang="en-US" dirty="0"/>
              <a:t> = -0.68,</a:t>
            </a:r>
          </a:p>
          <a:p>
            <a:r>
              <a:rPr lang="en-US" b="1" dirty="0"/>
              <a:t>𝜃</a:t>
            </a:r>
            <a:r>
              <a:rPr lang="en-US" b="1" baseline="-25000" dirty="0"/>
              <a:t>2</a:t>
            </a:r>
            <a:r>
              <a:rPr lang="en-US" b="1" dirty="0"/>
              <a:t> = 1.15</a:t>
            </a:r>
            <a:r>
              <a:rPr lang="en-US" dirty="0"/>
              <a:t>, 𝜃</a:t>
            </a:r>
            <a:r>
              <a:rPr lang="en-US" baseline="-25000" dirty="0"/>
              <a:t>2</a:t>
            </a:r>
            <a:r>
              <a:rPr lang="en-US" dirty="0"/>
              <a:t> = -0.01,</a:t>
            </a:r>
          </a:p>
          <a:p>
            <a:r>
              <a:rPr lang="en-US" dirty="0"/>
              <a:t>MSE = 17.4</a:t>
            </a:r>
          </a:p>
          <a:p>
            <a:r>
              <a:rPr lang="en-US" dirty="0"/>
              <a:t>CPU = 0.6 s</a:t>
            </a:r>
          </a:p>
          <a:p>
            <a:endParaRPr lang="en-US" dirty="0"/>
          </a:p>
          <a:p>
            <a:r>
              <a:rPr lang="en-US" dirty="0"/>
              <a:t>Basically same results, but without knowing </a:t>
            </a:r>
            <a:r>
              <a:rPr lang="en-US" i="1" dirty="0"/>
              <a:t>a priori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F54D1F-0F57-E618-1E30-A36315868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3200" y="-9525"/>
            <a:ext cx="69088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7186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7AA49-BA5E-18D3-89D1-67583C3C8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12</a:t>
            </a:r>
            <a:r>
              <a:rPr lang="en-US" baseline="30000" dirty="0"/>
              <a:t>th</a:t>
            </a:r>
            <a:r>
              <a:rPr lang="en-US" dirty="0"/>
              <a:t> order polynomial!?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09C89F-E65C-643B-F65D-C08D82574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487904"/>
            <a:ext cx="9919759" cy="537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0055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801A6A-CC9F-BC43-48F8-A9A4F79E3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4818"/>
            <a:ext cx="8694822" cy="68176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97F29C-E540-1818-3202-F25641612B08}"/>
              </a:ext>
            </a:extLst>
          </p:cNvPr>
          <p:cNvSpPr txBox="1"/>
          <p:nvPr/>
        </p:nvSpPr>
        <p:spPr>
          <a:xfrm>
            <a:off x="7002378" y="1042736"/>
            <a:ext cx="49489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'Better’ fit with MSE = 15.9, but risk of overfitting! (more on that later)</a:t>
            </a:r>
          </a:p>
        </p:txBody>
      </p:sp>
    </p:spTree>
    <p:extLst>
      <p:ext uri="{BB962C8B-B14F-4D97-AF65-F5344CB8AC3E}">
        <p14:creationId xmlns:p14="http://schemas.microsoft.com/office/powerpoint/2010/main" val="4100043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F9ABC-A7AE-BEBB-2FA5-2FB83EB0B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of polynomial fitting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33B085-4F05-CC92-DFB8-95DFBD3C2E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Any</a:t>
            </a:r>
            <a:r>
              <a:rPr lang="en-US" dirty="0"/>
              <a:t> function can be approximated by polynomial (Taylor expansion)</a:t>
            </a:r>
          </a:p>
          <a:p>
            <a:endParaRPr lang="en-US" dirty="0"/>
          </a:p>
          <a:p>
            <a:r>
              <a:rPr lang="en-US" dirty="0"/>
              <a:t>Demonstration: fit </a:t>
            </a:r>
            <a:r>
              <a:rPr lang="en-US" i="1" dirty="0"/>
              <a:t>y</a:t>
            </a:r>
            <a:r>
              <a:rPr lang="en-US" dirty="0"/>
              <a:t> = sin(</a:t>
            </a:r>
            <a:r>
              <a:rPr lang="en-US" i="1" dirty="0"/>
              <a:t>x</a:t>
            </a:r>
            <a:r>
              <a:rPr lang="en-US" dirty="0"/>
              <a:t>) with 12</a:t>
            </a:r>
            <a:r>
              <a:rPr lang="en-US" baseline="30000" dirty="0"/>
              <a:t>th</a:t>
            </a:r>
            <a:r>
              <a:rPr lang="en-US" dirty="0"/>
              <a:t>-order polynomial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25519786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F9ABC-A7AE-BEBB-2FA5-2FB83EB0B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of polynomial fitting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606B7A-9225-1673-1783-23A6D3A04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30015"/>
            <a:ext cx="11015128" cy="496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5922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25051-146D-D009-FCE4-50A7E2ABE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FF417E-7AA1-CE97-A551-9EF129C63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2539" y="0"/>
            <a:ext cx="87494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6652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3B67E-8E9E-DA93-5A6C-00657785F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Underfitting and Overfitting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FC728E-2B07-D6CE-590D-E0BB0CF376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9947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88C37-5C60-C180-774C-3BB83413F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Underfitting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2087F-620C-25F5-D638-BDBEC699AF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Model (hypothesis) not complex enough for data</a:t>
            </a:r>
          </a:p>
          <a:p>
            <a:r>
              <a:rPr lang="en-US" dirty="0"/>
              <a:t>E.g., linear model to fit quadratic data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76EAD5-D8D8-485C-93CD-EE0EC7F1D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8965" y="2310062"/>
            <a:ext cx="5154329" cy="454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6113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7B58D-7382-81FA-1D1B-769EB3D32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Overfitting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94708-9F4F-AE8B-95EC-295916B30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6525126" cy="4351338"/>
          </a:xfrm>
        </p:spPr>
        <p:txBody>
          <a:bodyPr/>
          <a:lstStyle/>
          <a:p>
            <a:r>
              <a:rPr lang="en-US" i="1" dirty="0"/>
              <a:t>Too</a:t>
            </a:r>
            <a:r>
              <a:rPr lang="en-US" dirty="0"/>
              <a:t> complex for (amount of) training data</a:t>
            </a:r>
          </a:p>
          <a:p>
            <a:r>
              <a:rPr lang="en-US" dirty="0"/>
              <a:t>How to know?</a:t>
            </a:r>
          </a:p>
          <a:p>
            <a:r>
              <a:rPr lang="en-US" dirty="0"/>
              <a:t>Compare MSE for training data vs. MSE for independent validation data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F0BE5D-2921-FBCE-F951-86BDF2CE1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2904" y="2334754"/>
            <a:ext cx="4989095" cy="448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585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BD906-40A7-B492-F751-481E644A9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Statement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BD24B68-BAAF-B543-3D2D-622AF0A806A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690688"/>
                <a:ext cx="10786241" cy="4991893"/>
              </a:xfrm>
            </p:spPr>
            <p:txBody>
              <a:bodyPr>
                <a:normAutofit/>
              </a:bodyPr>
              <a:lstStyle/>
              <a:p>
                <a:r>
                  <a:rPr lang="en-US" b="1" i="1" dirty="0"/>
                  <a:t>n</a:t>
                </a:r>
                <a:r>
                  <a:rPr lang="en-US" b="1" dirty="0"/>
                  <a:t> features: </a:t>
                </a:r>
                <a:r>
                  <a:rPr lang="en-US" i="1" dirty="0" err="1"/>
                  <a:t>x</a:t>
                </a:r>
                <a:r>
                  <a:rPr lang="en-US" i="1" baseline="-25000" dirty="0" err="1"/>
                  <a:t>j</a:t>
                </a:r>
                <a:r>
                  <a:rPr lang="en-US" baseline="30000" dirty="0"/>
                  <a:t>(</a:t>
                </a:r>
                <a:r>
                  <a:rPr lang="en-US" baseline="30000" dirty="0" err="1"/>
                  <a:t>i</a:t>
                </a:r>
                <a:r>
                  <a:rPr lang="en-US" baseline="30000" dirty="0"/>
                  <a:t>)</a:t>
                </a:r>
                <a:r>
                  <a:rPr lang="en-US" i="1" dirty="0"/>
                  <a:t> </a:t>
                </a:r>
                <a:r>
                  <a:rPr lang="en-US" dirty="0"/>
                  <a:t>(</a:t>
                </a:r>
                <a:r>
                  <a:rPr lang="en-US" i="1" dirty="0"/>
                  <a:t>j</a:t>
                </a:r>
                <a:r>
                  <a:rPr lang="en-US" dirty="0"/>
                  <a:t>=1,…,</a:t>
                </a:r>
                <a:r>
                  <a:rPr lang="en-US" i="1" dirty="0"/>
                  <a:t>m</a:t>
                </a:r>
                <a:r>
                  <a:rPr lang="en-US" dirty="0"/>
                  <a:t> for </a:t>
                </a:r>
                <a:r>
                  <a:rPr lang="en-US" i="1" dirty="0"/>
                  <a:t>m</a:t>
                </a:r>
                <a:r>
                  <a:rPr lang="en-US" dirty="0"/>
                  <a:t> measured values)</a:t>
                </a:r>
                <a:endParaRPr lang="en-US" i="1" dirty="0"/>
              </a:p>
              <a:p>
                <a:r>
                  <a:rPr lang="en-US" dirty="0"/>
                  <a:t>1 </a:t>
                </a:r>
                <a:r>
                  <a:rPr lang="en-US" b="1" dirty="0"/>
                  <a:t>target</a:t>
                </a:r>
                <a:r>
                  <a:rPr lang="en-US" dirty="0"/>
                  <a:t>: </a:t>
                </a:r>
                <a:r>
                  <a:rPr lang="en-US" i="1" dirty="0" err="1"/>
                  <a:t>y</a:t>
                </a:r>
                <a:r>
                  <a:rPr lang="en-US" i="1" baseline="-25000" dirty="0" err="1"/>
                  <a:t>j</a:t>
                </a:r>
                <a:endParaRPr lang="en-US" i="1" dirty="0"/>
              </a:p>
              <a:p>
                <a:r>
                  <a:rPr lang="en-US" dirty="0"/>
                  <a:t>Supervised learning: </a:t>
                </a:r>
                <a:r>
                  <a:rPr lang="en-US" i="1" dirty="0"/>
                  <a:t>m</a:t>
                </a:r>
                <a:r>
                  <a:rPr lang="en-US" dirty="0"/>
                  <a:t> known labels </a:t>
                </a:r>
                <a:r>
                  <a:rPr lang="en-US" i="1" dirty="0" err="1"/>
                  <a:t>y</a:t>
                </a:r>
                <a:r>
                  <a:rPr lang="en-US" i="1" baseline="-25000" dirty="0" err="1"/>
                  <a:t>j,</a:t>
                </a:r>
                <a:r>
                  <a:rPr lang="en-US" baseline="-25000" dirty="0" err="1"/>
                  <a:t>true</a:t>
                </a:r>
                <a:endParaRPr lang="en-US" baseline="-25000" dirty="0"/>
              </a:p>
              <a:p>
                <a:r>
                  <a:rPr lang="en-US" b="1" dirty="0"/>
                  <a:t>Hypothesis</a:t>
                </a:r>
                <a:r>
                  <a:rPr lang="en-US" dirty="0"/>
                  <a:t>: </a:t>
                </a:r>
                <a:r>
                  <a:rPr lang="en-US" b="1" i="1" dirty="0" err="1"/>
                  <a:t>y</a:t>
                </a:r>
                <a:r>
                  <a:rPr lang="en-US" baseline="-25000" dirty="0" err="1"/>
                  <a:t>pred</a:t>
                </a:r>
                <a:r>
                  <a:rPr lang="en-US" dirty="0"/>
                  <a:t> = 𝜃</a:t>
                </a:r>
                <a:r>
                  <a:rPr lang="en-US" baseline="-25000" dirty="0"/>
                  <a:t>0</a:t>
                </a:r>
                <a:r>
                  <a:rPr lang="en-US" dirty="0"/>
                  <a:t> + 𝜃</a:t>
                </a:r>
                <a:r>
                  <a:rPr lang="en-US" baseline="-25000" dirty="0"/>
                  <a:t>1</a:t>
                </a:r>
                <a:r>
                  <a:rPr lang="en-US" dirty="0"/>
                  <a:t> </a:t>
                </a:r>
                <a:r>
                  <a:rPr lang="en-US" b="1" i="1" dirty="0"/>
                  <a:t>x</a:t>
                </a:r>
                <a:r>
                  <a:rPr lang="en-US" baseline="-25000" dirty="0"/>
                  <a:t>1</a:t>
                </a:r>
                <a:r>
                  <a:rPr lang="en-US" i="1" dirty="0"/>
                  <a:t> </a:t>
                </a:r>
                <a:r>
                  <a:rPr lang="en-US" dirty="0"/>
                  <a:t>+ 𝜃</a:t>
                </a:r>
                <a:r>
                  <a:rPr lang="en-US" baseline="-25000" dirty="0"/>
                  <a:t>2</a:t>
                </a:r>
                <a:r>
                  <a:rPr lang="en-US" dirty="0"/>
                  <a:t> </a:t>
                </a:r>
                <a:r>
                  <a:rPr lang="en-US" b="1" i="1" dirty="0"/>
                  <a:t>x</a:t>
                </a:r>
                <a:r>
                  <a:rPr lang="en-US" baseline="30000" dirty="0"/>
                  <a:t> </a:t>
                </a:r>
                <a:r>
                  <a:rPr lang="en-US" baseline="-25000" dirty="0"/>
                  <a:t>2</a:t>
                </a:r>
                <a:r>
                  <a:rPr lang="en-US" i="1" dirty="0"/>
                  <a:t> ,….,</a:t>
                </a:r>
                <a:r>
                  <a:rPr lang="en-US" dirty="0"/>
                  <a:t> + 𝜃</a:t>
                </a:r>
                <a:r>
                  <a:rPr lang="en-US" baseline="-25000" dirty="0"/>
                  <a:t>n</a:t>
                </a:r>
                <a:r>
                  <a:rPr lang="en-US" dirty="0"/>
                  <a:t> </a:t>
                </a:r>
                <a:r>
                  <a:rPr lang="en-US" b="1" i="1" dirty="0"/>
                  <a:t>x</a:t>
                </a:r>
                <a:r>
                  <a:rPr lang="en-US" baseline="30000" dirty="0"/>
                  <a:t> </a:t>
                </a:r>
                <a:r>
                  <a:rPr lang="en-US" baseline="-25000" dirty="0"/>
                  <a:t>n</a:t>
                </a:r>
                <a:r>
                  <a:rPr lang="en-US" i="1" dirty="0"/>
                  <a:t> ,</a:t>
                </a:r>
              </a:p>
              <a:p>
                <a:r>
                  <a:rPr lang="en-US" dirty="0"/>
                  <a:t>Or including bias </a:t>
                </a:r>
                <a:r>
                  <a:rPr lang="en-US" b="1" i="1" dirty="0"/>
                  <a:t>x</a:t>
                </a:r>
                <a:r>
                  <a:rPr lang="en-US" baseline="30000" dirty="0"/>
                  <a:t> </a:t>
                </a:r>
                <a:r>
                  <a:rPr lang="en-US" baseline="-25000" dirty="0"/>
                  <a:t>0</a:t>
                </a:r>
                <a:r>
                  <a:rPr lang="en-US" dirty="0"/>
                  <a:t>=1, in matrix notation: </a:t>
                </a:r>
                <a:r>
                  <a:rPr lang="en-US" b="1" i="1" dirty="0" err="1"/>
                  <a:t>y</a:t>
                </a:r>
                <a:r>
                  <a:rPr lang="en-US" baseline="-25000" dirty="0" err="1"/>
                  <a:t>pred</a:t>
                </a:r>
                <a:r>
                  <a:rPr lang="en-US" baseline="-25000" dirty="0"/>
                  <a:t> </a:t>
                </a:r>
                <a:r>
                  <a:rPr lang="en-US" dirty="0"/>
                  <a:t>= h(</a:t>
                </a:r>
                <a:r>
                  <a:rPr lang="en-US" b="1" dirty="0"/>
                  <a:t>𝜃 ; </a:t>
                </a:r>
                <a:r>
                  <a:rPr lang="en-US" b="1" i="1" dirty="0"/>
                  <a:t>X</a:t>
                </a:r>
                <a:r>
                  <a:rPr lang="en-US" dirty="0"/>
                  <a:t>)</a:t>
                </a:r>
                <a:r>
                  <a:rPr lang="en-US" b="1" i="1" dirty="0"/>
                  <a:t> = X </a:t>
                </a:r>
                <a:r>
                  <a:rPr lang="en-US" b="1" dirty="0"/>
                  <a:t>. 𝜃</a:t>
                </a:r>
                <a:endParaRPr lang="en-US" b="1" i="1" dirty="0"/>
              </a:p>
              <a:p>
                <a:pPr marL="0" indent="0">
                  <a:buNone/>
                </a:pPr>
                <a:endParaRPr lang="en-US" i="1" dirty="0"/>
              </a:p>
              <a:p>
                <a:r>
                  <a:rPr lang="en-US" dirty="0"/>
                  <a:t>Example with just 2 features (plus bias): 𝜃</a:t>
                </a:r>
                <a:r>
                  <a:rPr lang="en-US" baseline="-25000" dirty="0"/>
                  <a:t>0</a:t>
                </a:r>
                <a:r>
                  <a:rPr lang="en-US" dirty="0"/>
                  <a:t> = 100, 𝜃</a:t>
                </a:r>
                <a:r>
                  <a:rPr lang="en-US" baseline="-25000" dirty="0"/>
                  <a:t>1</a:t>
                </a:r>
                <a:r>
                  <a:rPr lang="en-US" dirty="0"/>
                  <a:t> = 50 , 𝜃</a:t>
                </a:r>
                <a:r>
                  <a:rPr lang="en-US" baseline="-25000" dirty="0"/>
                  <a:t>2</a:t>
                </a:r>
                <a:r>
                  <a:rPr lang="en-US" dirty="0"/>
                  <a:t> = 12</a:t>
                </a:r>
              </a:p>
              <a:p>
                <a:r>
                  <a:rPr lang="en-US" dirty="0"/>
                  <a:t>Mean-squared-error (MSE) is still: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pred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true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den>
                        </m:f>
                        <m:nary>
                          <m:naryPr>
                            <m:chr m:val="∑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𝑿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𝜽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true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e>
                    </m:nary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BD24B68-BAAF-B543-3D2D-622AF0A806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690688"/>
                <a:ext cx="10786241" cy="4991893"/>
              </a:xfrm>
              <a:blipFill>
                <a:blip r:embed="rId2"/>
                <a:stretch>
                  <a:fillRect l="-940" t="-2025" b="-136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9406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6A97E6-1693-E108-440C-AF01744664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7508" y="1264979"/>
            <a:ext cx="5974492" cy="53540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30FF43-8147-0FFE-0E14-6CFBDC1C9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382030-B79B-A916-438F-7BBE90A94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74492" cy="4351338"/>
          </a:xfrm>
        </p:spPr>
        <p:txBody>
          <a:bodyPr/>
          <a:lstStyle/>
          <a:p>
            <a:r>
              <a:rPr lang="en-US" dirty="0"/>
              <a:t>12</a:t>
            </a:r>
            <a:r>
              <a:rPr lang="en-US" baseline="30000" dirty="0"/>
              <a:t>th</a:t>
            </a:r>
            <a:r>
              <a:rPr lang="en-US" dirty="0"/>
              <a:t> order polynomial fitted to 0&lt;x&lt;10</a:t>
            </a:r>
          </a:p>
          <a:p>
            <a:r>
              <a:rPr lang="en-US" dirty="0"/>
              <a:t>Make predictions of 0&lt;</a:t>
            </a:r>
            <a:r>
              <a:rPr lang="en-US" i="1" dirty="0"/>
              <a:t>x</a:t>
            </a:r>
            <a:r>
              <a:rPr lang="en-US" dirty="0"/>
              <a:t>&lt;11</a:t>
            </a:r>
          </a:p>
          <a:p>
            <a:r>
              <a:rPr lang="en-US" dirty="0"/>
              <a:t>MSE increases from 3 to 62!</a:t>
            </a:r>
          </a:p>
        </p:txBody>
      </p:sp>
    </p:spTree>
    <p:extLst>
      <p:ext uri="{BB962C8B-B14F-4D97-AF65-F5344CB8AC3E}">
        <p14:creationId xmlns:p14="http://schemas.microsoft.com/office/powerpoint/2010/main" val="33888094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CD473-48C7-BA17-ED6F-6F6468E6D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7DAAD-C2AE-E873-73CA-754E196D75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257800" cy="5032375"/>
          </a:xfrm>
        </p:spPr>
        <p:txBody>
          <a:bodyPr/>
          <a:lstStyle/>
          <a:p>
            <a:r>
              <a:rPr lang="en-US" dirty="0"/>
              <a:t>12</a:t>
            </a:r>
            <a:r>
              <a:rPr lang="en-US" baseline="30000" dirty="0"/>
              <a:t>th</a:t>
            </a:r>
            <a:r>
              <a:rPr lang="en-US" dirty="0"/>
              <a:t> order polynomial to fit sine</a:t>
            </a:r>
          </a:p>
          <a:p>
            <a:r>
              <a:rPr lang="en-US" dirty="0"/>
              <a:t>Fit between 0&lt;</a:t>
            </a:r>
            <a:r>
              <a:rPr lang="en-US" i="1" dirty="0"/>
              <a:t>x</a:t>
            </a:r>
            <a:r>
              <a:rPr lang="en-US" dirty="0"/>
              <a:t>&lt;10,</a:t>
            </a:r>
          </a:p>
          <a:p>
            <a:r>
              <a:rPr lang="en-US" dirty="0"/>
              <a:t>Predict for 0&lt;</a:t>
            </a:r>
            <a:r>
              <a:rPr lang="en-US" i="1" dirty="0"/>
              <a:t>x</a:t>
            </a:r>
            <a:r>
              <a:rPr lang="en-US" dirty="0"/>
              <a:t>&lt;11</a:t>
            </a:r>
          </a:p>
          <a:p>
            <a:endParaRPr lang="en-US" dirty="0"/>
          </a:p>
          <a:p>
            <a:r>
              <a:rPr lang="en-US" dirty="0"/>
              <a:t>Overfitting can be reduced by </a:t>
            </a:r>
            <a:r>
              <a:rPr lang="en-US" i="1" dirty="0"/>
              <a:t>regularization</a:t>
            </a:r>
            <a:r>
              <a:rPr lang="en-US" dirty="0"/>
              <a:t> (other lecture)</a:t>
            </a:r>
          </a:p>
          <a:p>
            <a:endParaRPr lang="en-US" dirty="0"/>
          </a:p>
          <a:p>
            <a:r>
              <a:rPr lang="en-US" dirty="0"/>
              <a:t>But, </a:t>
            </a:r>
            <a:r>
              <a:rPr lang="en-US" b="1" i="1" dirty="0"/>
              <a:t>extrapolation</a:t>
            </a:r>
            <a:r>
              <a:rPr lang="en-US" dirty="0"/>
              <a:t> outside of range of training data is often problematic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868BE2-A4D5-7E15-A71C-59D97E17C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5406" y="1010652"/>
            <a:ext cx="6396594" cy="571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5918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55FA6-77EA-554A-BF94-41FEA80EC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Multivariate non-linear regression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3D89CA-B9CE-CA67-DF27-ECB5D0F478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6211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55FA6-77EA-554A-BF94-41FEA80EC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Multivariate non-linear regression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60E3AE-2668-D418-494B-388B09DACD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96017"/>
          </a:xfrm>
        </p:spPr>
        <p:txBody>
          <a:bodyPr/>
          <a:lstStyle/>
          <a:p>
            <a:r>
              <a:rPr lang="en-US" dirty="0"/>
              <a:t>Simple example: 4</a:t>
            </a:r>
            <a:r>
              <a:rPr lang="en-US" baseline="30000" dirty="0"/>
              <a:t>th</a:t>
            </a:r>
            <a:r>
              <a:rPr lang="en-US" dirty="0"/>
              <a:t> order polynomial in 2 (initial) features</a:t>
            </a:r>
          </a:p>
          <a:p>
            <a:r>
              <a:rPr lang="en-US" dirty="0"/>
              <a:t>Say temperature</a:t>
            </a:r>
            <a:r>
              <a:rPr lang="en-US" i="1" dirty="0"/>
              <a:t> T </a:t>
            </a:r>
            <a:r>
              <a:rPr lang="en-US" dirty="0"/>
              <a:t>and pressure</a:t>
            </a:r>
            <a:r>
              <a:rPr lang="en-US" i="1" dirty="0"/>
              <a:t> p</a:t>
            </a:r>
          </a:p>
          <a:p>
            <a:r>
              <a:rPr lang="en-US" i="1" dirty="0"/>
              <a:t>y</a:t>
            </a:r>
            <a:r>
              <a:rPr lang="en-US" dirty="0"/>
              <a:t> = 𝜃</a:t>
            </a:r>
            <a:r>
              <a:rPr lang="en-US" baseline="-25000" dirty="0"/>
              <a:t>0</a:t>
            </a:r>
            <a:r>
              <a:rPr lang="en-US" dirty="0"/>
              <a:t> + 𝜃</a:t>
            </a:r>
            <a:r>
              <a:rPr lang="en-US" baseline="-25000" dirty="0"/>
              <a:t>1</a:t>
            </a:r>
            <a:r>
              <a:rPr lang="en-US" dirty="0"/>
              <a:t> </a:t>
            </a:r>
            <a:r>
              <a:rPr lang="en-US" i="1" dirty="0"/>
              <a:t>T</a:t>
            </a:r>
            <a:r>
              <a:rPr lang="en-US" dirty="0"/>
              <a:t> + 𝜃</a:t>
            </a:r>
            <a:r>
              <a:rPr lang="en-US" baseline="-25000" dirty="0"/>
              <a:t>2</a:t>
            </a:r>
            <a:r>
              <a:rPr lang="en-US" dirty="0"/>
              <a:t> </a:t>
            </a:r>
            <a:r>
              <a:rPr lang="en-US" i="1" dirty="0"/>
              <a:t>p</a:t>
            </a:r>
            <a:r>
              <a:rPr lang="en-US" dirty="0"/>
              <a:t> + 𝜃</a:t>
            </a:r>
            <a:r>
              <a:rPr lang="en-US" baseline="-25000" dirty="0"/>
              <a:t>3</a:t>
            </a:r>
            <a:r>
              <a:rPr lang="en-US" dirty="0"/>
              <a:t> </a:t>
            </a:r>
            <a:r>
              <a:rPr lang="en-US" i="1" dirty="0"/>
              <a:t>T</a:t>
            </a:r>
            <a:r>
              <a:rPr lang="en-US" baseline="30000" dirty="0"/>
              <a:t>2</a:t>
            </a:r>
            <a:r>
              <a:rPr lang="en-US" i="1" dirty="0"/>
              <a:t> +</a:t>
            </a:r>
            <a:r>
              <a:rPr lang="en-US" dirty="0"/>
              <a:t> 𝜃</a:t>
            </a:r>
            <a:r>
              <a:rPr lang="en-US" baseline="-25000" dirty="0"/>
              <a:t>4</a:t>
            </a:r>
            <a:r>
              <a:rPr lang="en-US" dirty="0"/>
              <a:t> </a:t>
            </a:r>
            <a:r>
              <a:rPr lang="en-US" i="1" dirty="0"/>
              <a:t>p</a:t>
            </a:r>
            <a:r>
              <a:rPr lang="en-US" baseline="30000" dirty="0"/>
              <a:t>2</a:t>
            </a:r>
            <a:r>
              <a:rPr lang="en-US" dirty="0"/>
              <a:t> + </a:t>
            </a:r>
            <a:r>
              <a:rPr lang="en-US" dirty="0">
                <a:solidFill>
                  <a:srgbClr val="C00000"/>
                </a:solidFill>
              </a:rPr>
              <a:t>𝜃</a:t>
            </a:r>
            <a:r>
              <a:rPr lang="en-US" baseline="-25000" dirty="0">
                <a:solidFill>
                  <a:srgbClr val="C00000"/>
                </a:solidFill>
              </a:rPr>
              <a:t>5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i="1" dirty="0">
                <a:solidFill>
                  <a:srgbClr val="C00000"/>
                </a:solidFill>
              </a:rPr>
              <a:t>T p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+ 𝜃</a:t>
            </a:r>
            <a:r>
              <a:rPr lang="en-US" baseline="-25000" dirty="0"/>
              <a:t>6</a:t>
            </a:r>
            <a:r>
              <a:rPr lang="en-US" dirty="0"/>
              <a:t> </a:t>
            </a:r>
            <a:r>
              <a:rPr lang="en-US" i="1" dirty="0"/>
              <a:t>T</a:t>
            </a:r>
            <a:r>
              <a:rPr lang="en-US" baseline="30000" dirty="0"/>
              <a:t>3</a:t>
            </a:r>
            <a:r>
              <a:rPr lang="en-US" dirty="0"/>
              <a:t> + 𝜃</a:t>
            </a:r>
            <a:r>
              <a:rPr lang="en-US" baseline="-25000" dirty="0"/>
              <a:t>7</a:t>
            </a:r>
            <a:r>
              <a:rPr lang="en-US" dirty="0"/>
              <a:t> </a:t>
            </a:r>
            <a:r>
              <a:rPr lang="en-US" i="1" dirty="0"/>
              <a:t>p</a:t>
            </a:r>
            <a:r>
              <a:rPr lang="en-US" baseline="30000" dirty="0"/>
              <a:t>3</a:t>
            </a:r>
            <a:r>
              <a:rPr lang="en-US" dirty="0"/>
              <a:t> + </a:t>
            </a:r>
            <a:r>
              <a:rPr lang="en-US" dirty="0">
                <a:solidFill>
                  <a:srgbClr val="C00000"/>
                </a:solidFill>
              </a:rPr>
              <a:t>𝜃</a:t>
            </a:r>
            <a:r>
              <a:rPr lang="en-US" baseline="-25000" dirty="0">
                <a:solidFill>
                  <a:srgbClr val="C00000"/>
                </a:solidFill>
              </a:rPr>
              <a:t>8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i="1" dirty="0">
                <a:solidFill>
                  <a:srgbClr val="C00000"/>
                </a:solidFill>
              </a:rPr>
              <a:t>T p</a:t>
            </a:r>
            <a:r>
              <a:rPr lang="en-US" baseline="30000" dirty="0">
                <a:solidFill>
                  <a:srgbClr val="C00000"/>
                </a:solidFill>
              </a:rPr>
              <a:t>2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+  </a:t>
            </a:r>
            <a:r>
              <a:rPr lang="en-US" dirty="0">
                <a:solidFill>
                  <a:srgbClr val="C00000"/>
                </a:solidFill>
              </a:rPr>
              <a:t>𝜃</a:t>
            </a:r>
            <a:r>
              <a:rPr lang="en-US" baseline="-25000" dirty="0">
                <a:solidFill>
                  <a:srgbClr val="C00000"/>
                </a:solidFill>
              </a:rPr>
              <a:t>9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i="1" dirty="0">
                <a:solidFill>
                  <a:srgbClr val="C00000"/>
                </a:solidFill>
              </a:rPr>
              <a:t>T</a:t>
            </a:r>
            <a:r>
              <a:rPr lang="en-US" baseline="30000" dirty="0">
                <a:solidFill>
                  <a:srgbClr val="C00000"/>
                </a:solidFill>
              </a:rPr>
              <a:t>2</a:t>
            </a:r>
            <a:r>
              <a:rPr lang="en-US" i="1" dirty="0">
                <a:solidFill>
                  <a:srgbClr val="C00000"/>
                </a:solidFill>
              </a:rPr>
              <a:t> p</a:t>
            </a:r>
            <a:r>
              <a:rPr lang="en-US" i="1" dirty="0"/>
              <a:t> </a:t>
            </a:r>
            <a:r>
              <a:rPr lang="en-US" dirty="0"/>
              <a:t>+ 𝜃</a:t>
            </a:r>
            <a:r>
              <a:rPr lang="en-US" baseline="-25000" dirty="0"/>
              <a:t>10</a:t>
            </a:r>
            <a:r>
              <a:rPr lang="en-US" dirty="0"/>
              <a:t> </a:t>
            </a:r>
            <a:r>
              <a:rPr lang="en-US" i="1" dirty="0"/>
              <a:t>p</a:t>
            </a:r>
            <a:r>
              <a:rPr lang="en-US" i="1" baseline="30000" dirty="0"/>
              <a:t>4</a:t>
            </a:r>
            <a:r>
              <a:rPr lang="en-US" dirty="0"/>
              <a:t> +  𝜃</a:t>
            </a:r>
            <a:r>
              <a:rPr lang="en-US" baseline="-25000" dirty="0"/>
              <a:t>11</a:t>
            </a:r>
            <a:r>
              <a:rPr lang="en-US" dirty="0"/>
              <a:t> </a:t>
            </a:r>
            <a:r>
              <a:rPr lang="en-US" i="1" dirty="0"/>
              <a:t>T</a:t>
            </a:r>
            <a:r>
              <a:rPr lang="en-US" i="1" baseline="30000" dirty="0"/>
              <a:t>4</a:t>
            </a:r>
            <a:r>
              <a:rPr lang="en-US" i="1" dirty="0"/>
              <a:t> </a:t>
            </a:r>
            <a:r>
              <a:rPr lang="en-US" dirty="0"/>
              <a:t>+ </a:t>
            </a:r>
            <a:r>
              <a:rPr lang="en-US" dirty="0">
                <a:solidFill>
                  <a:srgbClr val="C00000"/>
                </a:solidFill>
              </a:rPr>
              <a:t>𝜃</a:t>
            </a:r>
            <a:r>
              <a:rPr lang="en-US" baseline="-25000" dirty="0">
                <a:solidFill>
                  <a:srgbClr val="C00000"/>
                </a:solidFill>
              </a:rPr>
              <a:t>12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i="1" dirty="0">
                <a:solidFill>
                  <a:srgbClr val="C00000"/>
                </a:solidFill>
              </a:rPr>
              <a:t>T</a:t>
            </a:r>
            <a:r>
              <a:rPr lang="en-US" baseline="30000" dirty="0">
                <a:solidFill>
                  <a:srgbClr val="C00000"/>
                </a:solidFill>
              </a:rPr>
              <a:t>2</a:t>
            </a:r>
            <a:r>
              <a:rPr lang="en-US" i="1" dirty="0">
                <a:solidFill>
                  <a:srgbClr val="C00000"/>
                </a:solidFill>
              </a:rPr>
              <a:t> p</a:t>
            </a:r>
            <a:r>
              <a:rPr lang="en-US" baseline="30000" dirty="0">
                <a:solidFill>
                  <a:srgbClr val="C00000"/>
                </a:solidFill>
              </a:rPr>
              <a:t>2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+ </a:t>
            </a:r>
            <a:r>
              <a:rPr lang="en-US" dirty="0">
                <a:solidFill>
                  <a:srgbClr val="C00000"/>
                </a:solidFill>
              </a:rPr>
              <a:t>𝜃</a:t>
            </a:r>
            <a:r>
              <a:rPr lang="en-US" baseline="-25000" dirty="0">
                <a:solidFill>
                  <a:srgbClr val="C00000"/>
                </a:solidFill>
              </a:rPr>
              <a:t>13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i="1" dirty="0">
                <a:solidFill>
                  <a:srgbClr val="C00000"/>
                </a:solidFill>
              </a:rPr>
              <a:t>T</a:t>
            </a:r>
            <a:r>
              <a:rPr lang="en-US" i="1" baseline="30000" dirty="0">
                <a:solidFill>
                  <a:srgbClr val="C00000"/>
                </a:solidFill>
              </a:rPr>
              <a:t>3</a:t>
            </a:r>
            <a:r>
              <a:rPr lang="en-US" i="1" dirty="0">
                <a:solidFill>
                  <a:srgbClr val="C00000"/>
                </a:solidFill>
              </a:rPr>
              <a:t> p </a:t>
            </a:r>
            <a:r>
              <a:rPr lang="en-US" dirty="0"/>
              <a:t>+ </a:t>
            </a:r>
            <a:r>
              <a:rPr lang="en-US" dirty="0">
                <a:solidFill>
                  <a:srgbClr val="C00000"/>
                </a:solidFill>
              </a:rPr>
              <a:t>𝜃</a:t>
            </a:r>
            <a:r>
              <a:rPr lang="en-US" baseline="-25000" dirty="0">
                <a:solidFill>
                  <a:srgbClr val="C00000"/>
                </a:solidFill>
              </a:rPr>
              <a:t>14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i="1" dirty="0">
                <a:solidFill>
                  <a:srgbClr val="C00000"/>
                </a:solidFill>
              </a:rPr>
              <a:t>T p</a:t>
            </a:r>
            <a:r>
              <a:rPr lang="en-US" i="1" baseline="30000" dirty="0">
                <a:solidFill>
                  <a:srgbClr val="C00000"/>
                </a:solidFill>
              </a:rPr>
              <a:t>3</a:t>
            </a:r>
            <a:r>
              <a:rPr lang="en-US" i="1" dirty="0">
                <a:solidFill>
                  <a:srgbClr val="C00000"/>
                </a:solidFill>
              </a:rPr>
              <a:t> </a:t>
            </a:r>
          </a:p>
          <a:p>
            <a:r>
              <a:rPr lang="en-US" dirty="0"/>
              <a:t>Need to define 14 features</a:t>
            </a:r>
          </a:p>
          <a:p>
            <a:r>
              <a:rPr lang="en-US" dirty="0"/>
              <a:t>Cross-product terms add up!</a:t>
            </a:r>
          </a:p>
          <a:p>
            <a:endParaRPr lang="en-US" dirty="0"/>
          </a:p>
          <a:p>
            <a:r>
              <a:rPr lang="en-US" dirty="0"/>
              <a:t>Gradient descent can handle many features, but</a:t>
            </a:r>
          </a:p>
          <a:p>
            <a:r>
              <a:rPr lang="en-US" dirty="0"/>
              <a:t>Mini-batch GD quickly becomes attractive for higher-order polynomial in multiple (physical) features</a:t>
            </a:r>
          </a:p>
        </p:txBody>
      </p:sp>
    </p:spTree>
    <p:extLst>
      <p:ext uri="{BB962C8B-B14F-4D97-AF65-F5344CB8AC3E}">
        <p14:creationId xmlns:p14="http://schemas.microsoft.com/office/powerpoint/2010/main" val="23746181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F4125-7AF5-B6B4-D70F-8740DE1F7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BF6E7B-4F92-A40A-4553-A841EEBAF8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/>
          <a:lstStyle/>
          <a:p>
            <a:r>
              <a:rPr lang="en-US" dirty="0"/>
              <a:t>Non-linear multivariate numerical regression ML algorithms are </a:t>
            </a:r>
            <a:r>
              <a:rPr lang="en-US" b="1" i="1" dirty="0"/>
              <a:t>identical</a:t>
            </a:r>
            <a:r>
              <a:rPr lang="en-US" dirty="0"/>
              <a:t> to univariate linear regression,</a:t>
            </a:r>
          </a:p>
          <a:p>
            <a:r>
              <a:rPr lang="en-US" dirty="0"/>
              <a:t>Just need to define (many) new features,</a:t>
            </a:r>
          </a:p>
          <a:p>
            <a:r>
              <a:rPr lang="en-US" dirty="0"/>
              <a:t>Polynomial regression can approximate </a:t>
            </a:r>
            <a:r>
              <a:rPr lang="en-US" i="1" dirty="0"/>
              <a:t>any</a:t>
            </a:r>
            <a:r>
              <a:rPr lang="en-US" dirty="0"/>
              <a:t> function,</a:t>
            </a:r>
          </a:p>
          <a:p>
            <a:r>
              <a:rPr lang="en-US" dirty="0"/>
              <a:t>Beware of under- and overfitting.</a:t>
            </a:r>
          </a:p>
        </p:txBody>
      </p:sp>
    </p:spTree>
    <p:extLst>
      <p:ext uri="{BB962C8B-B14F-4D97-AF65-F5344CB8AC3E}">
        <p14:creationId xmlns:p14="http://schemas.microsoft.com/office/powerpoint/2010/main" val="1766447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5A9FD-491B-400D-2E2D-D4B984D35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Notes &amp; Lab(s)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EF5FCC-D5BA-0A00-B6BB-C13DFE403E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59380"/>
          </a:xfrm>
        </p:spPr>
        <p:txBody>
          <a:bodyPr>
            <a:normAutofit/>
          </a:bodyPr>
          <a:lstStyle/>
          <a:p>
            <a:r>
              <a:rPr lang="en-US" dirty="0"/>
              <a:t>Lecture notes: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/>
              <a:t>Week_3_Lecture_Part1_Multivariate_Linear.ipynb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/>
              <a:t>Week_3_Lecture_Part2_Multivariate_Nonlinear.ipynb</a:t>
            </a:r>
          </a:p>
          <a:p>
            <a:endParaRPr lang="en-US" dirty="0"/>
          </a:p>
          <a:p>
            <a:r>
              <a:rPr lang="en-US" dirty="0"/>
              <a:t>Labs: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/>
              <a:t>Week_3_Lab_Part1_Multivariate_Linear.ipynb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/>
              <a:t>Week_3_Lab_Part2_Multivariate_Non_Linear.ipynb</a:t>
            </a:r>
          </a:p>
          <a:p>
            <a:pPr lvl="1">
              <a:buFont typeface="Wingdings" pitchFamily="2" charset="2"/>
              <a:buChar char="ü"/>
            </a:pPr>
            <a:endParaRPr lang="en-US" dirty="0"/>
          </a:p>
          <a:p>
            <a:r>
              <a:rPr lang="en-US" dirty="0"/>
              <a:t>Maybe start with lab 2 in class (bit harder) and do lab 1 (easier) at home, or lab 1 today and lab 2 on Thursday in class.</a:t>
            </a:r>
          </a:p>
        </p:txBody>
      </p:sp>
    </p:spTree>
    <p:extLst>
      <p:ext uri="{BB962C8B-B14F-4D97-AF65-F5344CB8AC3E}">
        <p14:creationId xmlns:p14="http://schemas.microsoft.com/office/powerpoint/2010/main" val="11594740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D6675-D32A-3D70-5A25-F9F970CAA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Week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81E121-85D9-8A3F-AD6F-7E7CE40F75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678297" cy="4351338"/>
          </a:xfrm>
        </p:spPr>
        <p:txBody>
          <a:bodyPr/>
          <a:lstStyle/>
          <a:p>
            <a:r>
              <a:rPr lang="en-US" b="1" dirty="0"/>
              <a:t>Logistic regression </a:t>
            </a:r>
            <a:r>
              <a:rPr lang="en-US" dirty="0"/>
              <a:t>(univariate and multivariate, linear and non-linear) </a:t>
            </a:r>
          </a:p>
          <a:p>
            <a:endParaRPr lang="en-US" dirty="0"/>
          </a:p>
          <a:p>
            <a:r>
              <a:rPr lang="en-US" dirty="0"/>
              <a:t>These are </a:t>
            </a:r>
            <a:r>
              <a:rPr lang="en-US" b="1" dirty="0"/>
              <a:t>classification</a:t>
            </a:r>
            <a:r>
              <a:rPr lang="en-US" dirty="0"/>
              <a:t> schemes of a target variable that can only have discrete categories (e.</a:t>
            </a:r>
            <a:r>
              <a:rPr lang="en-US"/>
              <a:t>g., </a:t>
            </a:r>
            <a:r>
              <a:rPr lang="en-US" dirty="0"/>
              <a:t>satellite image pixel is land/water/grass). </a:t>
            </a:r>
          </a:p>
        </p:txBody>
      </p:sp>
    </p:spTree>
    <p:extLst>
      <p:ext uri="{BB962C8B-B14F-4D97-AF65-F5344CB8AC3E}">
        <p14:creationId xmlns:p14="http://schemas.microsoft.com/office/powerpoint/2010/main" val="4080933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29279D-1E9F-EDC7-5290-A764C825C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8754895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E91EF49-FCDB-D01F-A011-AE2D56C73A22}"/>
              </a:ext>
            </a:extLst>
          </p:cNvPr>
          <p:cNvGrpSpPr/>
          <p:nvPr/>
        </p:nvGrpSpPr>
        <p:grpSpPr>
          <a:xfrm>
            <a:off x="2354317" y="0"/>
            <a:ext cx="5255173" cy="461665"/>
            <a:chOff x="2354317" y="0"/>
            <a:chExt cx="5255173" cy="461665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BEEB59DF-C444-7A44-A340-DDD05A923F8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354317" y="126124"/>
              <a:ext cx="1377200" cy="80393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DED414A-2C8E-B00D-74C7-0F04091DDA95}"/>
                </a:ext>
              </a:extLst>
            </p:cNvPr>
            <p:cNvSpPr txBox="1"/>
            <p:nvPr/>
          </p:nvSpPr>
          <p:spPr>
            <a:xfrm>
              <a:off x="3731517" y="0"/>
              <a:ext cx="38779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100 values of </a:t>
              </a:r>
              <a:r>
                <a:rPr lang="en-US" sz="2400" b="1" i="1" dirty="0"/>
                <a:t>each</a:t>
              </a:r>
              <a:r>
                <a:rPr lang="en-US" sz="2400" b="1" dirty="0"/>
                <a:t> feature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66947B7-74DA-BFA6-3C37-7D4E0F566FFD}"/>
              </a:ext>
            </a:extLst>
          </p:cNvPr>
          <p:cNvGrpSpPr/>
          <p:nvPr/>
        </p:nvGrpSpPr>
        <p:grpSpPr>
          <a:xfrm>
            <a:off x="4209393" y="1192924"/>
            <a:ext cx="5912069" cy="461665"/>
            <a:chOff x="2354317" y="0"/>
            <a:chExt cx="5912069" cy="461665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0AC20A2-A3D9-70F2-FB72-2007F3A26FA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354317" y="126124"/>
              <a:ext cx="1377200" cy="80393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4CD8958-FE14-050A-F699-291666FC35E9}"/>
                </a:ext>
              </a:extLst>
            </p:cNvPr>
            <p:cNvSpPr txBox="1"/>
            <p:nvPr/>
          </p:nvSpPr>
          <p:spPr>
            <a:xfrm>
              <a:off x="3731517" y="0"/>
              <a:ext cx="45348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100 × 100 = 10,000 combinations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0AFBC54-20C4-A063-D422-19F98369A5C3}"/>
              </a:ext>
            </a:extLst>
          </p:cNvPr>
          <p:cNvGrpSpPr/>
          <p:nvPr/>
        </p:nvGrpSpPr>
        <p:grpSpPr>
          <a:xfrm>
            <a:off x="2714468" y="4153036"/>
            <a:ext cx="5912069" cy="461665"/>
            <a:chOff x="2354317" y="0"/>
            <a:chExt cx="5912069" cy="461665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AEA155FA-CFA5-7C89-5162-D2B077F9EFD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354317" y="126124"/>
              <a:ext cx="1377200" cy="80393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F3F51ED-99DA-C075-2FCC-54C0972868B8}"/>
                </a:ext>
              </a:extLst>
            </p:cNvPr>
            <p:cNvSpPr txBox="1"/>
            <p:nvPr/>
          </p:nvSpPr>
          <p:spPr>
            <a:xfrm>
              <a:off x="3731517" y="0"/>
              <a:ext cx="45348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10,000-length feature vectors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34C0BBF-08E1-0E0B-51F0-8BCF9C2250E7}"/>
              </a:ext>
            </a:extLst>
          </p:cNvPr>
          <p:cNvGrpSpPr/>
          <p:nvPr/>
        </p:nvGrpSpPr>
        <p:grpSpPr>
          <a:xfrm>
            <a:off x="3846786" y="1986004"/>
            <a:ext cx="6453352" cy="461665"/>
            <a:chOff x="2354317" y="-52550"/>
            <a:chExt cx="6453352" cy="461665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5B4CD97E-7F44-1897-9E45-23A7EAA7D3A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354317" y="126124"/>
              <a:ext cx="1377200" cy="80393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7C72C04-FB96-8510-37DE-0687155FDF0F}"/>
                </a:ext>
              </a:extLst>
            </p:cNvPr>
            <p:cNvSpPr txBox="1"/>
            <p:nvPr/>
          </p:nvSpPr>
          <p:spPr>
            <a:xfrm>
              <a:off x="3731517" y="-52550"/>
              <a:ext cx="50761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Example linear function in 2 features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39057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5D5C3-1616-126C-06DF-72F8BBF11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Plot of data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9ED86F-DE7A-FE4C-BD72-0794F55555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Experimental error: </a:t>
            </a:r>
          </a:p>
          <a:p>
            <a:r>
              <a:rPr lang="en-US" dirty="0"/>
              <a:t>MSE = 420.6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1221A4-527A-0B5A-8E4F-AF7EA449E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1175" y="0"/>
            <a:ext cx="6600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518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26984-AAFA-5659-90A6-2DC7449BA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Brute force fitting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A09ED0-66C1-E93C-2EB3-B974D44694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 nested loops,</a:t>
            </a:r>
          </a:p>
          <a:p>
            <a:r>
              <a:rPr lang="en-US" dirty="0"/>
              <a:t>100 values each of intercept and 2 slopes = 1,000,000 possible combinations!</a:t>
            </a:r>
          </a:p>
          <a:p>
            <a:r>
              <a:rPr lang="en-US" dirty="0"/>
              <a:t>Instead, for visualization, only try 3 intercepts (30,100,150)</a:t>
            </a:r>
          </a:p>
          <a:p>
            <a:r>
              <a:rPr lang="en-US" dirty="0"/>
              <a:t>Results: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𝜃</a:t>
            </a:r>
            <a:r>
              <a:rPr lang="en-US" baseline="-25000" dirty="0"/>
              <a:t>0</a:t>
            </a:r>
            <a:r>
              <a:rPr lang="en-US" dirty="0"/>
              <a:t> = 100, 𝜃</a:t>
            </a:r>
            <a:r>
              <a:rPr lang="en-US" baseline="-25000" dirty="0"/>
              <a:t>1</a:t>
            </a:r>
            <a:r>
              <a:rPr lang="en-US" dirty="0"/>
              <a:t> = 49.6, 𝜃</a:t>
            </a:r>
            <a:r>
              <a:rPr lang="en-US" baseline="-25000" dirty="0"/>
              <a:t>2</a:t>
            </a:r>
            <a:r>
              <a:rPr lang="en-US" dirty="0"/>
              <a:t> = 12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MSE = 414.3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CPU time = </a:t>
            </a:r>
            <a:r>
              <a:rPr lang="en-US" b="1" dirty="0"/>
              <a:t>18 s </a:t>
            </a:r>
            <a:r>
              <a:rPr lang="en-US" b="1" dirty="0">
                <a:sym typeface="Wingdings" pitchFamily="2" charset="2"/>
              </a:rPr>
              <a:t> </a:t>
            </a:r>
            <a:endParaRPr lang="en-US" b="1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8351B2-C18D-E664-EACA-458E0D0B1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6624" y="4448175"/>
            <a:ext cx="6527800" cy="204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050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89F3F-396F-0322-7356-300F079D9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Visualization of fits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C7F3A5-AE48-74EA-9F8C-72600E915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4345" y="0"/>
            <a:ext cx="6627655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3A52DE-98BF-AE26-30EB-70B81A3F5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41600"/>
            <a:ext cx="3797300" cy="42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7350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474-EFAB-1763-97D4-4EC7F18B4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descent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B59CA7D-45F6-7C4E-EA3D-F173515AC20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3857297"/>
                <a:ext cx="10515600" cy="2635578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Or vectorized, in terms of X with bias (</a:t>
                </a:r>
                <a:r>
                  <a:rPr lang="en-US" i="1" dirty="0"/>
                  <a:t>x</a:t>
                </a:r>
                <a:r>
                  <a:rPr lang="en-US" i="1" baseline="-25000" dirty="0"/>
                  <a:t>0</a:t>
                </a:r>
                <a:r>
                  <a:rPr lang="en-US" dirty="0"/>
                  <a:t>=1) column: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Note: the definition of </a:t>
                </a:r>
                <a:r>
                  <a:rPr lang="en-US" i="1" dirty="0"/>
                  <a:t>J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= MSE/2 is such that factor 2 cancels out in error gradient.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B59CA7D-45F6-7C4E-EA3D-F173515AC20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3857297"/>
                <a:ext cx="10515600" cy="2635578"/>
              </a:xfrm>
              <a:blipFill>
                <a:blip r:embed="rId2"/>
                <a:stretch>
                  <a:fillRect l="-1086" t="-3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EF5B38E5-A483-ADF5-E9A0-83943E81B4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390808"/>
            <a:ext cx="10835390" cy="20381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F6883C-04F7-53DF-C3B3-BF89028AA8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99" y="4454683"/>
            <a:ext cx="4158615" cy="902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659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B74E6-8A08-C669-B99A-9B83A6A04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076" y="1"/>
            <a:ext cx="10515600" cy="788276"/>
          </a:xfrm>
        </p:spPr>
        <p:txBody>
          <a:bodyPr/>
          <a:lstStyle/>
          <a:p>
            <a:r>
              <a:rPr lang="en-US" dirty="0"/>
              <a:t>Python code for multivariate gradient descent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F45A81-65A4-209F-BB7F-0D61EC0D1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3911"/>
            <a:ext cx="10915466" cy="607408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7557150-1DCE-BCD1-CB44-85AEFCEF0C01}"/>
              </a:ext>
            </a:extLst>
          </p:cNvPr>
          <p:cNvGrpSpPr/>
          <p:nvPr/>
        </p:nvGrpSpPr>
        <p:grpSpPr>
          <a:xfrm>
            <a:off x="6096000" y="5056926"/>
            <a:ext cx="5912069" cy="461665"/>
            <a:chOff x="2354317" y="0"/>
            <a:chExt cx="5912069" cy="461665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EEBDF402-C33D-C971-9FDA-689D7561783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354317" y="126124"/>
              <a:ext cx="1377200" cy="80393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AD7881B-9BBC-07E8-F40E-9F55D6D89AF3}"/>
                </a:ext>
              </a:extLst>
            </p:cNvPr>
            <p:cNvSpPr txBox="1"/>
            <p:nvPr/>
          </p:nvSpPr>
          <p:spPr>
            <a:xfrm>
              <a:off x="3731517" y="0"/>
              <a:ext cx="45348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vectorized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55085CF-4994-58CA-44E5-775707E6B996}"/>
              </a:ext>
            </a:extLst>
          </p:cNvPr>
          <p:cNvGrpSpPr/>
          <p:nvPr/>
        </p:nvGrpSpPr>
        <p:grpSpPr>
          <a:xfrm>
            <a:off x="2203468" y="2523998"/>
            <a:ext cx="5912069" cy="461665"/>
            <a:chOff x="2354317" y="0"/>
            <a:chExt cx="5912069" cy="461665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FE19A06-D4E8-0E2B-4818-8BFFE96F984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354317" y="126124"/>
              <a:ext cx="1377200" cy="80393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94F0ED9-9E37-2E39-E600-3FC10CB6500E}"/>
                </a:ext>
              </a:extLst>
            </p:cNvPr>
            <p:cNvSpPr txBox="1"/>
            <p:nvPr/>
          </p:nvSpPr>
          <p:spPr>
            <a:xfrm>
              <a:off x="3731517" y="0"/>
              <a:ext cx="45348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Bias and features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97D28E9-D3AC-172D-B2D3-1C8BFE9624E1}"/>
              </a:ext>
            </a:extLst>
          </p:cNvPr>
          <p:cNvGrpSpPr/>
          <p:nvPr/>
        </p:nvGrpSpPr>
        <p:grpSpPr>
          <a:xfrm>
            <a:off x="2669628" y="3664371"/>
            <a:ext cx="5956909" cy="539767"/>
            <a:chOff x="2309477" y="0"/>
            <a:chExt cx="5956909" cy="539767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CC96A66B-3C2B-7B31-3210-740FB6BA278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09477" y="206517"/>
              <a:ext cx="1422040" cy="333250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79B17D0-91DE-6428-EAEA-C11DE3086311}"/>
                </a:ext>
              </a:extLst>
            </p:cNvPr>
            <p:cNvSpPr txBox="1"/>
            <p:nvPr/>
          </p:nvSpPr>
          <p:spPr>
            <a:xfrm>
              <a:off x="3731517" y="0"/>
              <a:ext cx="45348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While-loop until tolerance</a:t>
              </a:r>
            </a:p>
          </p:txBody>
        </p: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AF34C82-4A96-22DD-1444-7508C6509255}"/>
              </a:ext>
            </a:extLst>
          </p:cNvPr>
          <p:cNvCxnSpPr>
            <a:cxnSpLocks/>
          </p:cNvCxnSpPr>
          <p:nvPr/>
        </p:nvCxnSpPr>
        <p:spPr>
          <a:xfrm flipH="1" flipV="1">
            <a:off x="3715406" y="4533953"/>
            <a:ext cx="3757794" cy="72949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8E916911-DED2-E6CF-27D2-ED526CBB3657}"/>
              </a:ext>
            </a:extLst>
          </p:cNvPr>
          <p:cNvSpPr/>
          <p:nvPr/>
        </p:nvSpPr>
        <p:spPr>
          <a:xfrm>
            <a:off x="-1" y="6074089"/>
            <a:ext cx="12705347" cy="15678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3EC251-9C5C-B9D3-EE0D-21066E972C2D}"/>
              </a:ext>
            </a:extLst>
          </p:cNvPr>
          <p:cNvSpPr txBox="1"/>
          <p:nvPr/>
        </p:nvSpPr>
        <p:spPr>
          <a:xfrm>
            <a:off x="1824233" y="6179499"/>
            <a:ext cx="754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Identical to univariate gradient descent!</a:t>
            </a:r>
          </a:p>
        </p:txBody>
      </p:sp>
    </p:spTree>
    <p:extLst>
      <p:ext uri="{BB962C8B-B14F-4D97-AF65-F5344CB8AC3E}">
        <p14:creationId xmlns:p14="http://schemas.microsoft.com/office/powerpoint/2010/main" val="1623713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13259</TotalTime>
  <Words>1242</Words>
  <Application>Microsoft Macintosh PowerPoint</Application>
  <PresentationFormat>Widescreen</PresentationFormat>
  <Paragraphs>147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Arial</vt:lpstr>
      <vt:lpstr>Calibri</vt:lpstr>
      <vt:lpstr>Calibri Light</vt:lpstr>
      <vt:lpstr>Cambria Math</vt:lpstr>
      <vt:lpstr>Courier New</vt:lpstr>
      <vt:lpstr>LM Sans 17</vt:lpstr>
      <vt:lpstr>Wingdings</vt:lpstr>
      <vt:lpstr>Office Theme</vt:lpstr>
      <vt:lpstr>PowerPoint Presentation</vt:lpstr>
      <vt:lpstr>First, Multivariate Linear Regression</vt:lpstr>
      <vt:lpstr>Problem Statement</vt:lpstr>
      <vt:lpstr>PowerPoint Presentation</vt:lpstr>
      <vt:lpstr>Plot of data</vt:lpstr>
      <vt:lpstr>Brute force fitting</vt:lpstr>
      <vt:lpstr>Visualization of fits</vt:lpstr>
      <vt:lpstr>Gradient descent</vt:lpstr>
      <vt:lpstr>Python code for multivariate gradient descent</vt:lpstr>
      <vt:lpstr>How did we do?</vt:lpstr>
      <vt:lpstr>Accelerated gradient descent</vt:lpstr>
      <vt:lpstr>Non-Linear Multivariate Regressions</vt:lpstr>
      <vt:lpstr>Problem statement</vt:lpstr>
      <vt:lpstr>How far can we push this?</vt:lpstr>
      <vt:lpstr>Simple example: quadratic function in one variable/feature</vt:lpstr>
      <vt:lpstr>PowerPoint Presentation</vt:lpstr>
      <vt:lpstr>Fit with linear regression from scikit-learn</vt:lpstr>
      <vt:lpstr>Result</vt:lpstr>
      <vt:lpstr>Result</vt:lpstr>
      <vt:lpstr>Higher-order polynomial</vt:lpstr>
      <vt:lpstr>Results</vt:lpstr>
      <vt:lpstr>What about 12th order polynomial!?</vt:lpstr>
      <vt:lpstr>PowerPoint Presentation</vt:lpstr>
      <vt:lpstr>Power of polynomial fitting</vt:lpstr>
      <vt:lpstr>Power of polynomial fitting</vt:lpstr>
      <vt:lpstr>Results</vt:lpstr>
      <vt:lpstr>Underfitting and Overfitting</vt:lpstr>
      <vt:lpstr>Underfitting</vt:lpstr>
      <vt:lpstr>Overfitting</vt:lpstr>
      <vt:lpstr>Example</vt:lpstr>
      <vt:lpstr>Another example</vt:lpstr>
      <vt:lpstr>Multivariate non-linear regression</vt:lpstr>
      <vt:lpstr>Multivariate non-linear regression</vt:lpstr>
      <vt:lpstr>Summary</vt:lpstr>
      <vt:lpstr>Lecture Notes &amp; Lab(s)</vt:lpstr>
      <vt:lpstr>Next Week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Moortgat, Joachim B.</dc:creator>
  <cp:lastModifiedBy>Moortgat, Joachim</cp:lastModifiedBy>
  <cp:revision>42</cp:revision>
  <cp:lastPrinted>2022-09-14T11:50:20Z</cp:lastPrinted>
  <dcterms:created xsi:type="dcterms:W3CDTF">2022-09-02T10:55:28Z</dcterms:created>
  <dcterms:modified xsi:type="dcterms:W3CDTF">2025-09-07T19:12:48Z</dcterms:modified>
</cp:coreProperties>
</file>