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24" r:id="rId3"/>
    <p:sldId id="293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65" r:id="rId30"/>
    <p:sldId id="350" r:id="rId31"/>
    <p:sldId id="351" r:id="rId32"/>
    <p:sldId id="352" r:id="rId33"/>
    <p:sldId id="354" r:id="rId34"/>
    <p:sldId id="353" r:id="rId35"/>
    <p:sldId id="355" r:id="rId36"/>
    <p:sldId id="356" r:id="rId37"/>
    <p:sldId id="360" r:id="rId38"/>
    <p:sldId id="359" r:id="rId39"/>
    <p:sldId id="357" r:id="rId40"/>
    <p:sldId id="358" r:id="rId41"/>
    <p:sldId id="363" r:id="rId42"/>
    <p:sldId id="364" r:id="rId43"/>
    <p:sldId id="361" r:id="rId44"/>
    <p:sldId id="362" r:id="rId45"/>
    <p:sldId id="3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7"/>
    <p:restoredTop sz="96208"/>
  </p:normalViewPr>
  <p:slideViewPr>
    <p:cSldViewPr snapToGrid="0">
      <p:cViewPr varScale="1">
        <p:scale>
          <a:sx n="144" d="100"/>
          <a:sy n="144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5534561"/>
            <a:ext cx="8328336" cy="1323439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5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Classification by Logistic Regression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B6A1-C2D9-ABAF-F70A-3F85946A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29976" cy="4351338"/>
              </a:xfrm>
            </p:spPr>
            <p:txBody>
              <a:bodyPr/>
              <a:lstStyle/>
              <a:p>
                <a:r>
                  <a:rPr lang="en-US" dirty="0"/>
                  <a:t>Note that g(z) = 0.5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r>
                  <a:rPr lang="en-US" dirty="0"/>
                  <a:t>In this case, fit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=−22,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en-US" dirty="0"/>
                  <a:t> ,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29976" cy="4351338"/>
              </a:xfrm>
              <a:blipFill>
                <a:blip r:embed="rId2"/>
                <a:stretch>
                  <a:fillRect l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D8AE7EA-047B-BBC2-AC70-415DDCAA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233681"/>
            <a:ext cx="9324975" cy="36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B6A1-C2D9-ABAF-F70A-3F85946A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hypothesis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29976" cy="4351338"/>
              </a:xfrm>
            </p:spPr>
            <p:txBody>
              <a:bodyPr/>
              <a:lstStyle/>
              <a:p>
                <a:r>
                  <a:rPr lang="en-US" dirty="0"/>
                  <a:t>Note that g(z) = 0.5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r>
                  <a:rPr lang="en-US" dirty="0"/>
                  <a:t>In this case, fit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=−22,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en-US" dirty="0"/>
                  <a:t> ,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Note, sigmoid </a:t>
                </a:r>
                <a:r>
                  <a:rPr lang="en-US" i="1" dirty="0"/>
                  <a:t>g</a:t>
                </a:r>
                <a:r>
                  <a:rPr lang="en-US" dirty="0"/>
                  <a:t>(</a:t>
                </a:r>
                <a:r>
                  <a:rPr lang="en-US" i="1" dirty="0"/>
                  <a:t>z</a:t>
                </a:r>
                <a:r>
                  <a:rPr lang="en-US" dirty="0"/>
                  <a:t>) is still continuous! Interpret as </a:t>
                </a:r>
                <a:r>
                  <a:rPr lang="en-US" i="1" dirty="0"/>
                  <a:t>probability</a:t>
                </a:r>
                <a:r>
                  <a:rPr lang="en-US" dirty="0"/>
                  <a:t> of </a:t>
                </a:r>
                <a:r>
                  <a:rPr lang="en-US" i="1" dirty="0"/>
                  <a:t>y </a:t>
                </a:r>
                <a:r>
                  <a:rPr lang="en-US" dirty="0"/>
                  <a:t>= 1.</a:t>
                </a:r>
              </a:p>
              <a:p>
                <a:endParaRPr lang="en-US" dirty="0"/>
              </a:p>
              <a:p>
                <a:r>
                  <a:rPr lang="en-US" dirty="0"/>
                  <a:t>We can then threshold:</a:t>
                </a:r>
              </a:p>
              <a:p>
                <a:pPr marL="0" indent="0">
                  <a:buNone/>
                </a:pPr>
                <a:r>
                  <a:rPr lang="en-US" dirty="0"/>
                  <a:t>   </a:t>
                </a:r>
                <a:r>
                  <a:rPr lang="en-US" i="1" dirty="0"/>
                  <a:t>y </a:t>
                </a:r>
                <a:r>
                  <a:rPr lang="en-US" dirty="0"/>
                  <a:t>= 1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≥0.5</m:t>
                    </m:r>
                  </m:oMath>
                </a14:m>
                <a:r>
                  <a:rPr lang="en-US" dirty="0"/>
                  <a:t> and </a:t>
                </a:r>
                <a:r>
                  <a:rPr lang="en-US" i="1" dirty="0"/>
                  <a:t>y </a:t>
                </a:r>
                <a:r>
                  <a:rPr lang="en-US" dirty="0"/>
                  <a:t>= 0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In this case </a:t>
                </a:r>
                <a:r>
                  <a:rPr lang="en-US" i="1" dirty="0"/>
                  <a:t>y </a:t>
                </a:r>
                <a:r>
                  <a:rPr lang="en-US" dirty="0"/>
                  <a:t>= 1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 (and vice versa)</a:t>
                </a:r>
              </a:p>
              <a:p>
                <a:r>
                  <a:rPr lang="en-US" dirty="0"/>
                  <a:t>This relation defines the </a:t>
                </a:r>
                <a:r>
                  <a:rPr lang="en-US" b="1" dirty="0"/>
                  <a:t>decision boundary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29976" cy="4351338"/>
              </a:xfrm>
              <a:blipFill>
                <a:blip r:embed="rId2"/>
                <a:stretch>
                  <a:fillRect l="-903" b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64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B8BA-14CE-4CE1-3B23-A8681B14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</a:t>
            </a:r>
            <a:r>
              <a:rPr lang="en-US" dirty="0"/>
              <a:t>variate Linear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93289-96A5-6A3B-68F1-9B07E85A3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9575-2447-961E-D529-3374D3EF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features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860FB-AB84-DB31-C30C-FCB3D80418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College admission (</a:t>
                </a:r>
                <a:r>
                  <a:rPr lang="en-US" i="1" dirty="0"/>
                  <a:t>y </a:t>
                </a:r>
                <a:r>
                  <a:rPr lang="en-US" dirty="0"/>
                  <a:t>= 1, stars) or rejection (</a:t>
                </a:r>
                <a:r>
                  <a:rPr lang="en-US" i="1" dirty="0"/>
                  <a:t>y </a:t>
                </a:r>
                <a:r>
                  <a:rPr lang="en-US" dirty="0"/>
                  <a:t>= 0, circles) based on 2 (continuous) exam scores</a:t>
                </a:r>
              </a:p>
              <a:p>
                <a:endParaRPr lang="en-US" dirty="0"/>
              </a:p>
              <a:p>
                <a:r>
                  <a:rPr lang="en-US" dirty="0"/>
                  <a:t>Hypothesis: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860FB-AB84-DB31-C30C-FCB3D80418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C356D31-B82A-C8DA-4015-BF5EF8FE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2768600"/>
            <a:ext cx="6350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6D8A-EC11-A5EC-8D3E-383DECD8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5BCCE-FEDC-B5A6-9188-720DB54DF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Best for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=−25,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=0.2,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Decision boundary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0.2 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+0.2 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dirty="0"/>
                  <a:t> 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=125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parameterizes shown line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5BCCE-FEDC-B5A6-9188-720DB54DF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395BAFA-7730-DA57-10A1-57A17600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2667000"/>
            <a:ext cx="6197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B8BA-14CE-4CE1-3B23-A8681B14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</a:t>
            </a:r>
            <a:r>
              <a:rPr lang="en-US" dirty="0"/>
              <a:t>variate </a:t>
            </a:r>
            <a:r>
              <a:rPr lang="en-US" b="1" dirty="0"/>
              <a:t>Non</a:t>
            </a:r>
            <a:r>
              <a:rPr lang="en-US" dirty="0"/>
              <a:t>-Linear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93289-96A5-6A3B-68F1-9B07E85A3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7815-41D0-79EF-5475-09AF627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B3C3D-08AA-8AC7-7AD3-D9079BF10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separate crosses for </a:t>
            </a:r>
            <a:r>
              <a:rPr lang="en-US" i="1" dirty="0"/>
              <a:t>y </a:t>
            </a:r>
            <a:r>
              <a:rPr lang="en-US" dirty="0"/>
              <a:t>= 1 from circles for </a:t>
            </a:r>
            <a:r>
              <a:rPr lang="en-US" i="1" dirty="0"/>
              <a:t>y </a:t>
            </a:r>
            <a:r>
              <a:rPr lang="en-US" dirty="0"/>
              <a:t>= 0</a:t>
            </a:r>
          </a:p>
          <a:p>
            <a:r>
              <a:rPr lang="en-US" dirty="0"/>
              <a:t>Clearly, a straight line won’t do</a:t>
            </a:r>
          </a:p>
          <a:p>
            <a:r>
              <a:rPr lang="en-US" dirty="0"/>
              <a:t>Need non-linear model!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99AE-63D2-A0B8-CD55-AA3BE802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2768600"/>
            <a:ext cx="62865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7815-41D0-79EF-5475-09AF627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as for numerical regression!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 </a:t>
                </a:r>
                <a:r>
                  <a:rPr lang="en-US" i="1" dirty="0"/>
                  <a:t>n</a:t>
                </a:r>
                <a:r>
                  <a:rPr lang="en-US" dirty="0"/>
                  <a:t> polynomial features: x</a:t>
                </a:r>
                <a:r>
                  <a:rPr lang="en-US" baseline="-25000" dirty="0"/>
                  <a:t>0</a:t>
                </a:r>
                <a:r>
                  <a:rPr lang="en-US" dirty="0"/>
                  <a:t> = 1, x</a:t>
                </a:r>
                <a:r>
                  <a:rPr lang="en-US" baseline="-25000" dirty="0"/>
                  <a:t>1</a:t>
                </a:r>
                <a:r>
                  <a:rPr lang="en-US" dirty="0"/>
                  <a:t>=(feature 1)</a:t>
                </a:r>
                <a:r>
                  <a:rPr lang="en-US" baseline="30000" dirty="0"/>
                  <a:t>2</a:t>
                </a:r>
                <a:r>
                  <a:rPr lang="en-US" dirty="0"/>
                  <a:t> , x</a:t>
                </a:r>
                <a:r>
                  <a:rPr lang="en-US" baseline="-25000" dirty="0"/>
                  <a:t>2</a:t>
                </a:r>
                <a:r>
                  <a:rPr lang="en-US" dirty="0"/>
                  <a:t>=(feature 2)</a:t>
                </a:r>
                <a:r>
                  <a:rPr lang="en-US" baseline="30000" dirty="0"/>
                  <a:t>2</a:t>
                </a:r>
                <a:r>
                  <a:rPr lang="en-US" dirty="0"/>
                  <a:t>, etc.</a:t>
                </a:r>
              </a:p>
              <a:p>
                <a:r>
                  <a:rPr lang="en-US" dirty="0"/>
                  <a:t>Decision boundary given by: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2</a:t>
                </a:r>
                <a:r>
                  <a:rPr lang="en-US" baseline="30000" dirty="0"/>
                  <a:t>nd</a:t>
                </a:r>
                <a:r>
                  <a:rPr lang="en-US" dirty="0"/>
                  <a:t> order, this gives an ellipse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2"/>
                <a:stretch>
                  <a:fillRect l="-29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717C6BC-7B9F-C22C-D62B-C71D671A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0" y="2740025"/>
            <a:ext cx="6121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5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27B87-454E-E875-4E77-B6652B9C7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30487"/>
            <a:ext cx="5969000" cy="420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27815-41D0-79EF-5475-09AF627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as for numerical regression!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 </a:t>
                </a:r>
                <a:r>
                  <a:rPr lang="en-US" i="1" dirty="0"/>
                  <a:t>n</a:t>
                </a:r>
                <a:r>
                  <a:rPr lang="en-US" dirty="0"/>
                  <a:t> polynomial features: x</a:t>
                </a:r>
                <a:r>
                  <a:rPr lang="en-US" baseline="-25000" dirty="0"/>
                  <a:t>0</a:t>
                </a:r>
                <a:r>
                  <a:rPr lang="en-US" dirty="0"/>
                  <a:t> = 1, x</a:t>
                </a:r>
                <a:r>
                  <a:rPr lang="en-US" baseline="-25000" dirty="0"/>
                  <a:t>1</a:t>
                </a:r>
                <a:r>
                  <a:rPr lang="en-US" dirty="0"/>
                  <a:t>=(feature 1)</a:t>
                </a:r>
                <a:r>
                  <a:rPr lang="en-US" baseline="30000" dirty="0"/>
                  <a:t>2</a:t>
                </a:r>
                <a:r>
                  <a:rPr lang="en-US" dirty="0"/>
                  <a:t> , x</a:t>
                </a:r>
                <a:r>
                  <a:rPr lang="en-US" baseline="-25000" dirty="0"/>
                  <a:t>2</a:t>
                </a:r>
                <a:r>
                  <a:rPr lang="en-US" dirty="0"/>
                  <a:t>=(feature 2)</a:t>
                </a:r>
                <a:r>
                  <a:rPr lang="en-US" baseline="30000" dirty="0"/>
                  <a:t>2</a:t>
                </a:r>
                <a:r>
                  <a:rPr lang="en-US" dirty="0"/>
                  <a:t>, etc.</a:t>
                </a:r>
              </a:p>
              <a:p>
                <a:r>
                  <a:rPr lang="en-US" dirty="0"/>
                  <a:t>Decision boundary given by: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6</a:t>
                </a:r>
                <a:r>
                  <a:rPr lang="en-US" baseline="30000" dirty="0"/>
                  <a:t>th</a:t>
                </a:r>
                <a:r>
                  <a:rPr lang="en-US" dirty="0"/>
                  <a:t> order polynomial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3"/>
                <a:stretch>
                  <a:fillRect l="-29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42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7815-41D0-79EF-5475-09AF627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as for numerical regression!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 </a:t>
                </a:r>
                <a:r>
                  <a:rPr lang="en-US" i="1" dirty="0"/>
                  <a:t>n</a:t>
                </a:r>
                <a:r>
                  <a:rPr lang="en-US" dirty="0"/>
                  <a:t> polynomial features: x</a:t>
                </a:r>
                <a:r>
                  <a:rPr lang="en-US" baseline="-25000" dirty="0"/>
                  <a:t>0</a:t>
                </a:r>
                <a:r>
                  <a:rPr lang="en-US" dirty="0"/>
                  <a:t> = 1, x</a:t>
                </a:r>
                <a:r>
                  <a:rPr lang="en-US" baseline="-25000" dirty="0"/>
                  <a:t>1</a:t>
                </a:r>
                <a:r>
                  <a:rPr lang="en-US" dirty="0"/>
                  <a:t>=(features 1)</a:t>
                </a:r>
                <a:r>
                  <a:rPr lang="en-US" baseline="30000" dirty="0"/>
                  <a:t>2</a:t>
                </a:r>
                <a:r>
                  <a:rPr lang="en-US" dirty="0"/>
                  <a:t> , x</a:t>
                </a:r>
                <a:r>
                  <a:rPr lang="en-US" baseline="-25000" dirty="0"/>
                  <a:t>2</a:t>
                </a:r>
                <a:r>
                  <a:rPr lang="en-US" dirty="0"/>
                  <a:t>=(features 2)</a:t>
                </a:r>
                <a:r>
                  <a:rPr lang="en-US" baseline="30000" dirty="0"/>
                  <a:t>2</a:t>
                </a:r>
                <a:r>
                  <a:rPr lang="en-US" dirty="0"/>
                  <a:t>, etc.</a:t>
                </a:r>
              </a:p>
              <a:p>
                <a:r>
                  <a:rPr lang="en-US" dirty="0"/>
                  <a:t>Decision boundary given by: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12</a:t>
                </a:r>
                <a:r>
                  <a:rPr lang="en-US" baseline="30000" dirty="0"/>
                  <a:t>th</a:t>
                </a:r>
                <a:r>
                  <a:rPr lang="en-US" dirty="0"/>
                  <a:t> order polynomial</a:t>
                </a:r>
              </a:p>
              <a:p>
                <a:endParaRPr lang="en-US" dirty="0"/>
              </a:p>
              <a:p>
                <a:r>
                  <a:rPr lang="en-US" dirty="0"/>
                  <a:t>Overfitting!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2"/>
                <a:stretch>
                  <a:fillRect l="-29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A24338F-12B9-4791-28BF-520365BDE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3009900"/>
            <a:ext cx="6007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9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92BA-9479-2B5E-CAF1-C0CB9A64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C67EB-5653-DF3B-8017-26F0B0907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Given one or more features, predict a </a:t>
            </a:r>
            <a:r>
              <a:rPr lang="en-US" i="1" dirty="0"/>
              <a:t>discrete</a:t>
            </a:r>
            <a:r>
              <a:rPr lang="en-US" dirty="0"/>
              <a:t> target </a:t>
            </a:r>
            <a:r>
              <a:rPr lang="en-US" i="1" dirty="0"/>
              <a:t>y</a:t>
            </a:r>
          </a:p>
          <a:p>
            <a:r>
              <a:rPr lang="en-US" dirty="0"/>
              <a:t>Target labels </a:t>
            </a:r>
            <a:r>
              <a:rPr lang="en-US" i="1" dirty="0"/>
              <a:t>y</a:t>
            </a:r>
            <a:r>
              <a:rPr lang="en-US" dirty="0"/>
              <a:t> for different </a:t>
            </a:r>
            <a:r>
              <a:rPr lang="en-US" b="1" dirty="0"/>
              <a:t>classes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 = 0, 1, 2,…, N</a:t>
            </a:r>
          </a:p>
          <a:p>
            <a:r>
              <a:rPr lang="en-US" dirty="0"/>
              <a:t>Examples: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Spam filter, classes: regular email (</a:t>
            </a:r>
            <a:r>
              <a:rPr lang="en-US" i="1" dirty="0"/>
              <a:t>y</a:t>
            </a:r>
            <a:r>
              <a:rPr lang="en-US" dirty="0"/>
              <a:t>=0) or spam (</a:t>
            </a:r>
            <a:r>
              <a:rPr lang="en-US" i="1" dirty="0"/>
              <a:t>y</a:t>
            </a:r>
            <a:r>
              <a:rPr lang="en-US" dirty="0"/>
              <a:t>=1),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Computer vision: picture is of cat (</a:t>
            </a:r>
            <a:r>
              <a:rPr lang="en-US" i="1" dirty="0"/>
              <a:t>y</a:t>
            </a:r>
            <a:r>
              <a:rPr lang="en-US" dirty="0"/>
              <a:t>=0), dog (</a:t>
            </a:r>
            <a:r>
              <a:rPr lang="en-US" i="1" dirty="0"/>
              <a:t>y</a:t>
            </a:r>
            <a:r>
              <a:rPr lang="en-US" dirty="0"/>
              <a:t>=1), llama (</a:t>
            </a:r>
            <a:r>
              <a:rPr lang="en-US" i="1" dirty="0"/>
              <a:t>y</a:t>
            </a:r>
            <a:r>
              <a:rPr lang="en-US" dirty="0"/>
              <a:t>=3), etc.,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Computer vision: image pixels are water, agriculture, forest fire, etc.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Weather: cloudy, rainy, sunny, stormy,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Mineralogy: grain is feldspar, quartz, olivine, 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Hydrology/glaciology: water is liquid, ice, vapor, snow.</a:t>
            </a:r>
          </a:p>
          <a:p>
            <a:r>
              <a:rPr lang="en-US" b="1" dirty="0"/>
              <a:t>Binary</a:t>
            </a:r>
            <a:r>
              <a:rPr lang="en-US" dirty="0"/>
              <a:t> or </a:t>
            </a:r>
            <a:r>
              <a:rPr lang="en-US" b="1" dirty="0"/>
              <a:t>multiclass classification</a:t>
            </a:r>
          </a:p>
          <a:p>
            <a:r>
              <a:rPr lang="en-US" dirty="0"/>
              <a:t>Features can be continuous/numerical or discrete/</a:t>
            </a:r>
            <a:r>
              <a:rPr lang="en-US" b="1" dirty="0"/>
              <a:t>categorical</a:t>
            </a:r>
          </a:p>
        </p:txBody>
      </p:sp>
    </p:spTree>
    <p:extLst>
      <p:ext uri="{BB962C8B-B14F-4D97-AF65-F5344CB8AC3E}">
        <p14:creationId xmlns:p14="http://schemas.microsoft.com/office/powerpoint/2010/main" val="19976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7815-41D0-79EF-5475-09AF627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as for numerical regression!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 </a:t>
                </a:r>
                <a:r>
                  <a:rPr lang="en-US" i="1" dirty="0"/>
                  <a:t>n</a:t>
                </a:r>
                <a:r>
                  <a:rPr lang="en-US" dirty="0"/>
                  <a:t> polynomial features: x</a:t>
                </a:r>
                <a:r>
                  <a:rPr lang="en-US" baseline="-25000" dirty="0"/>
                  <a:t>0</a:t>
                </a:r>
                <a:r>
                  <a:rPr lang="en-US" dirty="0"/>
                  <a:t> = 1, x</a:t>
                </a:r>
                <a:r>
                  <a:rPr lang="en-US" baseline="-25000" dirty="0"/>
                  <a:t>1</a:t>
                </a:r>
                <a:r>
                  <a:rPr lang="en-US" dirty="0"/>
                  <a:t>=(features 1)</a:t>
                </a:r>
                <a:r>
                  <a:rPr lang="en-US" baseline="30000" dirty="0"/>
                  <a:t>2</a:t>
                </a:r>
                <a:r>
                  <a:rPr lang="en-US" dirty="0"/>
                  <a:t> , x</a:t>
                </a:r>
                <a:r>
                  <a:rPr lang="en-US" baseline="-25000" dirty="0"/>
                  <a:t>2</a:t>
                </a:r>
                <a:r>
                  <a:rPr lang="en-US" dirty="0"/>
                  <a:t>=(features 2)</a:t>
                </a:r>
                <a:r>
                  <a:rPr lang="en-US" baseline="30000" dirty="0"/>
                  <a:t>2</a:t>
                </a:r>
                <a:r>
                  <a:rPr lang="en-US" dirty="0"/>
                  <a:t>, etc.</a:t>
                </a:r>
              </a:p>
              <a:p>
                <a:r>
                  <a:rPr lang="en-US" dirty="0"/>
                  <a:t>Decision boundary given by: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24</a:t>
                </a:r>
                <a:r>
                  <a:rPr lang="en-US" baseline="30000" dirty="0"/>
                  <a:t>th</a:t>
                </a:r>
                <a:r>
                  <a:rPr lang="en-US" dirty="0"/>
                  <a:t> order polynomial</a:t>
                </a:r>
              </a:p>
              <a:p>
                <a:endParaRPr lang="en-US" dirty="0"/>
              </a:p>
              <a:p>
                <a:r>
                  <a:rPr lang="en-US" dirty="0"/>
                  <a:t>Overfitting!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B3C3D-08AA-8AC7-7AD3-D9079BF10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353800" cy="4351338"/>
              </a:xfrm>
              <a:blipFill>
                <a:blip r:embed="rId2"/>
                <a:stretch>
                  <a:fillRect l="-29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A72A694-4B2C-91B1-6199-33577C5A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0" y="2857500"/>
            <a:ext cx="61468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66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2171-4FC0-E321-832E-4A79F77C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</a:t>
            </a:r>
            <a:r>
              <a:rPr lang="en-US" i="1" dirty="0"/>
              <a:t>find</a:t>
            </a:r>
            <a:r>
              <a:rPr lang="en-US" dirty="0"/>
              <a:t> best fit?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AF382-4CB7-68C9-C908-5001C577D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2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E08C-E0CD-7C6D-C42C-847432FB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= Cost Function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292E1-9B08-5900-D040-CDE5B40081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Mean-Squared-Error MSE would be:</a:t>
                </a:r>
              </a:p>
              <a:p>
                <a:r>
                  <a:rPr lang="en-US" dirty="0"/>
                  <a:t>MSE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true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nary>
                                          <m:naryPr>
                                            <m:chr m:val="∑"/>
                                            <m:subHide m:val="on"/>
                                            <m:supHide m:val="on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sup>
                                    </m:sSup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true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Messy!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9292E1-9B08-5900-D040-CDE5B40081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D27836-143E-78BB-514E-C62BCB6A2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3084144"/>
            <a:ext cx="3676650" cy="37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38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FE72-1C06-5C4D-8A27-979C0B30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convex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340D-71E8-681A-6B4B-34CBEB7B5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2488" cy="4351338"/>
          </a:xfrm>
        </p:spPr>
        <p:txBody>
          <a:bodyPr/>
          <a:lstStyle/>
          <a:p>
            <a:r>
              <a:rPr lang="en-US" dirty="0"/>
              <a:t>Many </a:t>
            </a:r>
            <a:r>
              <a:rPr lang="en-US" i="1" dirty="0"/>
              <a:t>local</a:t>
            </a:r>
            <a:r>
              <a:rPr lang="en-US" dirty="0"/>
              <a:t> minima,</a:t>
            </a:r>
          </a:p>
          <a:p>
            <a:r>
              <a:rPr lang="en-US" dirty="0"/>
              <a:t>Will not converge to global minimum</a:t>
            </a:r>
          </a:p>
          <a:p>
            <a:endParaRPr lang="en-US" dirty="0"/>
          </a:p>
          <a:p>
            <a:r>
              <a:rPr lang="en-US" dirty="0"/>
              <a:t>We need different measure of accuracy/error, i.e., a different cost function.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0509D-48EE-8AD6-2310-B45D6DC9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359" y="0"/>
            <a:ext cx="6681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17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EB0C-665F-FBFD-A09E-54C93097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of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8ACC56-CA9E-6348-364D-7754ED368E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Remember, true </a:t>
                </a:r>
                <a:r>
                  <a:rPr lang="en-US" i="1" dirty="0"/>
                  <a:t>y</a:t>
                </a:r>
                <a:r>
                  <a:rPr lang="en-US" dirty="0"/>
                  <a:t> can only be 0 or 1</a:t>
                </a:r>
              </a:p>
              <a:p>
                <a:r>
                  <a:rPr lang="en-US" dirty="0"/>
                  <a:t>We define the error between a prediction/hypothesis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en-US" dirty="0"/>
                  <a:t>, and true values </a:t>
                </a:r>
                <a:r>
                  <a:rPr lang="en-US" i="1" dirty="0"/>
                  <a:t>y,</a:t>
                </a:r>
                <a:r>
                  <a:rPr lang="en-US" dirty="0"/>
                  <a:t> as: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8ACC56-CA9E-6348-364D-7754ED368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42E9045-32CD-BB42-DFF3-E8685799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3428999"/>
            <a:ext cx="830474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5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850E7-D307-B595-5FD2-6728BFDE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look like?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FB9F4-D394-7002-CAAF-6F75BD62D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340" y="2506662"/>
            <a:ext cx="6478660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E1A992-A8C9-F5C4-8D1A-8975FD80B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24074"/>
                <a:ext cx="5200650" cy="4351338"/>
              </a:xfrm>
            </p:spPr>
            <p:txBody>
              <a:bodyPr/>
              <a:lstStyle/>
              <a:p>
                <a:r>
                  <a:rPr lang="en-US" dirty="0"/>
                  <a:t>If true label </a:t>
                </a:r>
                <a:r>
                  <a:rPr lang="en-US" i="1" dirty="0"/>
                  <a:t>y</a:t>
                </a:r>
                <a:r>
                  <a:rPr lang="en-US" dirty="0"/>
                  <a:t> = 1, and 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    ✓</a:t>
                </a:r>
              </a:p>
              <a:p>
                <a:r>
                  <a:rPr lang="en-US" i="1" dirty="0"/>
                  <a:t>y</a:t>
                </a:r>
                <a:r>
                  <a:rPr lang="en-US" dirty="0"/>
                  <a:t> = 1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/>
                  <a:t>, then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↑+∞</m:t>
                    </m:r>
                  </m:oMath>
                </a14:m>
                <a:r>
                  <a:rPr lang="en-US" dirty="0"/>
                  <a:t>  ✓</a:t>
                </a:r>
              </a:p>
              <a:p>
                <a:endParaRPr lang="en-US" dirty="0"/>
              </a:p>
              <a:p>
                <a:r>
                  <a:rPr lang="en-US" dirty="0"/>
                  <a:t>Very large error for wrong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E1A992-A8C9-F5C4-8D1A-8975FD80B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24074"/>
                <a:ext cx="5200650" cy="4351338"/>
              </a:xfrm>
              <a:blipFill>
                <a:blip r:embed="rId3"/>
                <a:stretch>
                  <a:fillRect l="-2195" t="-2624" r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10502E-2EBD-CF12-0EEC-D75B447DF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97" y="1563688"/>
            <a:ext cx="4808003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850E7-D307-B595-5FD2-6728BFDE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look like?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E1A992-A8C9-F5C4-8D1A-8975FD80B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24074"/>
                <a:ext cx="5200650" cy="4351338"/>
              </a:xfrm>
            </p:spPr>
            <p:txBody>
              <a:bodyPr/>
              <a:lstStyle/>
              <a:p>
                <a:r>
                  <a:rPr lang="en-US" dirty="0"/>
                  <a:t>If true label </a:t>
                </a:r>
                <a:r>
                  <a:rPr lang="en-US" i="1" dirty="0"/>
                  <a:t>y</a:t>
                </a:r>
                <a:r>
                  <a:rPr lang="en-US" dirty="0"/>
                  <a:t> = </a:t>
                </a:r>
                <a:r>
                  <a:rPr lang="en-US" b="1" dirty="0"/>
                  <a:t>0</a:t>
                </a:r>
                <a:r>
                  <a:rPr lang="en-US" dirty="0"/>
                  <a:t>, and 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    ✓</a:t>
                </a:r>
              </a:p>
              <a:p>
                <a:r>
                  <a:rPr lang="en-US" i="1" dirty="0"/>
                  <a:t>y</a:t>
                </a:r>
                <a:r>
                  <a:rPr lang="en-US" dirty="0"/>
                  <a:t> = 0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dirty="0"/>
                  <a:t>, then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↑+∞</m:t>
                    </m:r>
                  </m:oMath>
                </a14:m>
                <a:r>
                  <a:rPr lang="en-US" dirty="0"/>
                  <a:t>  ✓</a:t>
                </a:r>
              </a:p>
              <a:p>
                <a:endParaRPr lang="en-US" dirty="0"/>
              </a:p>
              <a:p>
                <a:r>
                  <a:rPr lang="en-US" dirty="0"/>
                  <a:t>Very large error for wrong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E1A992-A8C9-F5C4-8D1A-8975FD80B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24074"/>
                <a:ext cx="5200650" cy="4351338"/>
              </a:xfrm>
              <a:blipFill>
                <a:blip r:embed="rId2"/>
                <a:stretch>
                  <a:fillRect l="-2195" t="-2624" r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D87241C-FAA6-A4F0-94D7-B0E48A07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32" y="2506660"/>
            <a:ext cx="6282067" cy="4351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9951E-66C6-C7F1-8F79-697C52E4B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97" y="1563688"/>
            <a:ext cx="4808003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5C4C-CF63-04F4-0EE9-18F7B1B2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elegant way to write 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4E8D59-562B-E588-B47A-2517EDC003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We can define (for a single point </a:t>
                </a:r>
                <a:r>
                  <a:rPr lang="en-US" i="1" dirty="0"/>
                  <a:t>x </a:t>
                </a:r>
                <a:r>
                  <a:rPr lang="en-US" dirty="0"/>
                  <a:t>and label </a:t>
                </a:r>
                <a:r>
                  <a:rPr lang="en-US" i="1" dirty="0"/>
                  <a:t>y</a:t>
                </a:r>
                <a:r>
                  <a:rPr lang="en-US" dirty="0"/>
                  <a:t>):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−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Because </a:t>
                </a:r>
                <a:r>
                  <a:rPr lang="en-US" i="1" dirty="0"/>
                  <a:t>y</a:t>
                </a:r>
                <a:r>
                  <a:rPr lang="en-US" dirty="0"/>
                  <a:t> can only be 0 or 1. </a:t>
                </a:r>
              </a:p>
              <a:p>
                <a:r>
                  <a:rPr lang="en-US" dirty="0"/>
                  <a:t>For </a:t>
                </a:r>
                <a:r>
                  <a:rPr lang="en-US" i="1" dirty="0"/>
                  <a:t>y </a:t>
                </a:r>
                <a:r>
                  <a:rPr lang="en-US" dirty="0"/>
                  <a:t>= 1 the second term is zero</a:t>
                </a:r>
              </a:p>
              <a:p>
                <a:r>
                  <a:rPr lang="en-US" dirty="0"/>
                  <a:t>For </a:t>
                </a:r>
                <a:r>
                  <a:rPr lang="en-US" i="1" dirty="0"/>
                  <a:t>y </a:t>
                </a:r>
                <a:r>
                  <a:rPr lang="en-US" dirty="0"/>
                  <a:t>= 0, the first term is zero</a:t>
                </a:r>
              </a:p>
              <a:p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m</a:t>
                </a:r>
                <a:r>
                  <a:rPr lang="en-US" dirty="0"/>
                  <a:t> points: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  − 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⁡(1−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4E8D59-562B-E588-B47A-2517EDC003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86" t="-2771" b="-14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1D9E-48D2-0A81-A30E-8CBBE4E8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logistic cost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68899-1E75-DD36-EE08-E0C43C393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308932"/>
            <a:ext cx="6877050" cy="554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B4175-C5CA-1FC5-5D74-F71CBE1EED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Shown for two features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Convex!</a:t>
                </a:r>
              </a:p>
              <a:p>
                <a:r>
                  <a:rPr lang="en-US" dirty="0"/>
                  <a:t>One minimum</a:t>
                </a:r>
              </a:p>
              <a:p>
                <a:endParaRPr lang="en-US" dirty="0"/>
              </a:p>
              <a:p>
                <a:r>
                  <a:rPr lang="en-US" dirty="0"/>
                  <a:t>Machine Learning task:</a:t>
                </a:r>
              </a:p>
              <a:p>
                <a:pPr marL="0" indent="0">
                  <a:buNone/>
                </a:pPr>
                <a:r>
                  <a:rPr lang="en-US" dirty="0"/>
                  <a:t>Find minimum of cost function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B4175-C5CA-1FC5-5D74-F71CBE1EED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228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671-4264-DFA7-ACB6-08A2AB43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9196BC-FFE3-5578-7DF9-A1CAF50DC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7886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“Vanishing gradients”</a:t>
                </a: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/>
                  <a:t> &gt;&gt; 0 and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|≫0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9196BC-FFE3-5578-7DF9-A1CAF50DC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886" y="1825625"/>
                <a:ext cx="10515600" cy="4351338"/>
              </a:xfrm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32E1856-D9E1-8B72-8C0F-58137AAF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85" y="1227614"/>
            <a:ext cx="77724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2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E754-EC2A-2F31-7D8D-E5332CC5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Univariate Binary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78750-DF0B-DAD6-441C-484E5A372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1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9E8-3074-453A-2C05-FFFD7E57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9A3BF-B5C3-3709-41C3-DA9562414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76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87B3-5478-E116-65BC-B7CF4B39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1AD35-2C8C-F1FE-C5B1-67B5222969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as for numerical regression, take small steps down the gradient of the error/cost function, using learning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i="0" dirty="0">
                    <a:latin typeface="Cambria Math" panose="02040503050406030204" pitchFamily="18" charset="0"/>
                  </a:rPr>
                  <a:t> for each feature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/>
                  <a:t>But what are the gradients/derivatives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1AD35-2C8C-F1FE-C5B1-67B5222969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30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0EB5-0F25-1335-3647-BF9A2A7F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Gradients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50D96-0E63-CCE9-A050-56B7B31BB8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den>
                                </m:f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− 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⋅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p>
                                            </m:sSup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Looks like this would get messy…, </a:t>
                </a:r>
              </a:p>
              <a:p>
                <a:pPr marL="0" indent="0">
                  <a:buNone/>
                </a:pPr>
                <a:r>
                  <a:rPr lang="en-US" dirty="0"/>
                  <a:t>but surprisingly simple </a:t>
                </a:r>
                <a:r>
                  <a:rPr lang="en-US" dirty="0" err="1"/>
                  <a:t>i.t.o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b="0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Identical to numerical regression!!</a:t>
                </a:r>
              </a:p>
              <a:p>
                <a:r>
                  <a:rPr lang="en-US" dirty="0"/>
                  <a:t>(but for different expression for the hypothesis, i.e., sigmoid)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50D96-0E63-CCE9-A050-56B7B31BB8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86" t="-11839" b="-10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6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1556-9E00-E674-E1DB-CF7918A0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 for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BBC9-872B-0367-3EB0-D90B55260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7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DB4CA-5798-0733-5AFC-44BEC3EC4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7" y="2833687"/>
            <a:ext cx="11277606" cy="187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134E6-AE5C-B98B-B54D-D9F8B1DC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Hypothesis, Cost Function and its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1785A-0EFE-3016-1C8B-E4C09A2E7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7"/>
            <a:ext cx="4828298" cy="10953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0608A5-45C6-F74A-34A1-1E6068A85090}"/>
              </a:ext>
            </a:extLst>
          </p:cNvPr>
          <p:cNvCxnSpPr>
            <a:cxnSpLocks/>
          </p:cNvCxnSpPr>
          <p:nvPr/>
        </p:nvCxnSpPr>
        <p:spPr>
          <a:xfrm>
            <a:off x="8636000" y="2832098"/>
            <a:ext cx="812800" cy="9271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15098F-FAF0-A196-B613-2BB468701A60}"/>
              </a:ext>
            </a:extLst>
          </p:cNvPr>
          <p:cNvSpPr txBox="1"/>
          <p:nvPr/>
        </p:nvSpPr>
        <p:spPr>
          <a:xfrm>
            <a:off x="6503354" y="2322808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small 𝝐 to avoid taking log(0)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8488FB-63AB-4D7E-58C9-E4E0847FAFA2}"/>
              </a:ext>
            </a:extLst>
          </p:cNvPr>
          <p:cNvCxnSpPr>
            <a:cxnSpLocks/>
          </p:cNvCxnSpPr>
          <p:nvPr/>
        </p:nvCxnSpPr>
        <p:spPr>
          <a:xfrm flipH="1">
            <a:off x="5949244" y="2879723"/>
            <a:ext cx="2686756" cy="89297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29DBF4B-22D9-9BD1-6785-D4BD3F67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96726"/>
            <a:ext cx="6872484" cy="24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0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3AB177-4D2C-6C73-41C9-34F255CC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2842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6DBFF-6EF8-DE8B-E80C-5D38C353AC80}"/>
              </a:ext>
            </a:extLst>
          </p:cNvPr>
          <p:cNvSpPr txBox="1"/>
          <p:nvPr/>
        </p:nvSpPr>
        <p:spPr>
          <a:xfrm>
            <a:off x="5214937" y="114301"/>
            <a:ext cx="6863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Vectorized Gradient Descent in while-loop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Identical to Numerical Regression!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F02F9B-373B-E8E2-09A3-3B6A8A30DDA1}"/>
              </a:ext>
            </a:extLst>
          </p:cNvPr>
          <p:cNvSpPr/>
          <p:nvPr/>
        </p:nvSpPr>
        <p:spPr>
          <a:xfrm>
            <a:off x="2386013" y="3886200"/>
            <a:ext cx="3243262" cy="4429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C315A9-6696-8B94-0B9F-DEF8AE0D98AD}"/>
              </a:ext>
            </a:extLst>
          </p:cNvPr>
          <p:cNvSpPr/>
          <p:nvPr/>
        </p:nvSpPr>
        <p:spPr>
          <a:xfrm>
            <a:off x="4941096" y="4160044"/>
            <a:ext cx="3243262" cy="4429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F96C-8E0C-1C33-CAE0-256CD5D1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87955-BB8F-1F27-6003-479FB7052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minimization algorithms for numerical regression also work for logistic regression. Only need the cost function and gradient as input: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0B2AA-F718-76B8-D899-C788E3FF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114"/>
            <a:ext cx="12192000" cy="36993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E8612F-886B-DBD9-DAFE-50DD8BB8D96B}"/>
              </a:ext>
            </a:extLst>
          </p:cNvPr>
          <p:cNvSpPr/>
          <p:nvPr/>
        </p:nvSpPr>
        <p:spPr>
          <a:xfrm>
            <a:off x="3814763" y="3429000"/>
            <a:ext cx="1643063" cy="4429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C13B02-EC5F-6825-35B4-3D49AD094BA2}"/>
              </a:ext>
            </a:extLst>
          </p:cNvPr>
          <p:cNvSpPr/>
          <p:nvPr/>
        </p:nvSpPr>
        <p:spPr>
          <a:xfrm>
            <a:off x="9567863" y="3324225"/>
            <a:ext cx="2119312" cy="6905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F96C-8E0C-1C33-CAE0-256CD5D1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87955-BB8F-1F27-6003-479FB7052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minimization algorithms for numerical regression also work for logistic regression. Only need the cost function and gradient as input: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12819-AD18-4C4E-6F0B-217F27DE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6702"/>
            <a:ext cx="12052836" cy="19610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A94FE4-9A2D-9C92-DC83-AAC7E2A31105}"/>
              </a:ext>
            </a:extLst>
          </p:cNvPr>
          <p:cNvSpPr/>
          <p:nvPr/>
        </p:nvSpPr>
        <p:spPr>
          <a:xfrm>
            <a:off x="4600575" y="2986087"/>
            <a:ext cx="1643063" cy="4429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B7E03C-D041-50DC-DC40-D56CF41130F7}"/>
              </a:ext>
            </a:extLst>
          </p:cNvPr>
          <p:cNvSpPr/>
          <p:nvPr/>
        </p:nvSpPr>
        <p:spPr>
          <a:xfrm>
            <a:off x="6824663" y="2986087"/>
            <a:ext cx="2705100" cy="4429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B5F-DCE6-A3BC-0ED2-82B8DABF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4B42-B92A-D96D-51B3-4DD4E3163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sigmoid hypothesis gives a continuous probability of </a:t>
            </a:r>
            <a:r>
              <a:rPr lang="en-US" i="1" dirty="0"/>
              <a:t>y</a:t>
            </a:r>
            <a:r>
              <a:rPr lang="en-US" dirty="0"/>
              <a:t> = 1</a:t>
            </a:r>
          </a:p>
          <a:p>
            <a:r>
              <a:rPr lang="en-US" dirty="0"/>
              <a:t>To turn this into a binary classification, we can use simple threshold: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E6D17-6E0B-C089-40F6-C8EA9DD0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9" y="3428999"/>
            <a:ext cx="869895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0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78BE-1B4E-BD9D-123B-5A409B42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3B83-30CE-3591-F796-4A12C39CE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98F9-7004-FF6E-5224-C00701B4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FD80-81AB-7BE2-A1E3-F17A8F297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feature </a:t>
            </a:r>
            <a:r>
              <a:rPr lang="en-US" i="1" dirty="0"/>
              <a:t>x</a:t>
            </a:r>
            <a:r>
              <a:rPr lang="en-US" dirty="0"/>
              <a:t> is tumor size,</a:t>
            </a:r>
          </a:p>
          <a:p>
            <a:r>
              <a:rPr lang="en-US" dirty="0"/>
              <a:t>Classes are either benign (</a:t>
            </a:r>
            <a:r>
              <a:rPr lang="en-US" i="1" dirty="0"/>
              <a:t>y </a:t>
            </a:r>
            <a:r>
              <a:rPr lang="en-US" dirty="0"/>
              <a:t>= 0) or malignant (</a:t>
            </a:r>
            <a:r>
              <a:rPr lang="en-US" i="1" dirty="0"/>
              <a:t>y </a:t>
            </a:r>
            <a:r>
              <a:rPr lang="en-US" dirty="0"/>
              <a:t>=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2D880-88CA-035B-2D4C-CD0BC49B2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71800"/>
            <a:ext cx="575733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8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9217-0ED2-B617-D143-BF658A4E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73DC-3C59-99CD-490A-B4BF4B4AD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Identical to generalization to non-linear </a:t>
            </a:r>
            <a:r>
              <a:rPr lang="en-US" i="1" dirty="0"/>
              <a:t>numerical</a:t>
            </a:r>
            <a:r>
              <a:rPr lang="en-US" dirty="0"/>
              <a:t> regression</a:t>
            </a:r>
          </a:p>
          <a:p>
            <a:r>
              <a:rPr lang="en-US" dirty="0"/>
              <a:t>Simply define polynomial features and run linear logistic regression</a:t>
            </a:r>
          </a:p>
          <a:p>
            <a:endParaRPr lang="en-US" dirty="0"/>
          </a:p>
          <a:p>
            <a:r>
              <a:rPr lang="en-US" dirty="0"/>
              <a:t>Gradient descent, accelerated GD, stochastic GD, mini-batch GD, all the same!</a:t>
            </a:r>
          </a:p>
        </p:txBody>
      </p:sp>
    </p:spTree>
    <p:extLst>
      <p:ext uri="{BB962C8B-B14F-4D97-AF65-F5344CB8AC3E}">
        <p14:creationId xmlns:p14="http://schemas.microsoft.com/office/powerpoint/2010/main" val="1369904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11D7-F244-21B5-38F3-A4A533F3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Multiple Classes??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41D9-FB72-F3E8-E2BA-78D08A8B8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7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B1C1-7E97-A591-4630-8A9792ED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One-vs-All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6FFD6-B3E8-03D6-124A-0815C2F96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Surprisingly simple solution: loop over number of classes and solve/fit each as ‘yes’ (</a:t>
            </a:r>
            <a:r>
              <a:rPr lang="en-US" i="1" dirty="0"/>
              <a:t>y </a:t>
            </a:r>
            <a:r>
              <a:rPr lang="en-US" dirty="0"/>
              <a:t>= 1) or ‘no’ (</a:t>
            </a:r>
            <a:r>
              <a:rPr lang="en-US" i="1" dirty="0"/>
              <a:t>y </a:t>
            </a:r>
            <a:r>
              <a:rPr lang="en-US" dirty="0"/>
              <a:t>= 0) only for that class!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A3AB5-49B6-7D67-FEA1-D01132DD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81" y="2955569"/>
            <a:ext cx="7716838" cy="39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03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7943-6648-1F47-ED02-94398D7A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CD5A6-1859-162D-E353-C33917922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87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649E-5711-5A02-30BE-EB13379B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6872B-32AE-44DB-EF60-212B695E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Logistic regression </a:t>
            </a:r>
            <a:r>
              <a:rPr lang="en-US" b="1" dirty="0"/>
              <a:t>classifies</a:t>
            </a:r>
            <a:r>
              <a:rPr lang="en-US" dirty="0"/>
              <a:t> data into </a:t>
            </a:r>
            <a:r>
              <a:rPr lang="en-US" b="1" dirty="0"/>
              <a:t>discrete</a:t>
            </a:r>
            <a:r>
              <a:rPr lang="en-US" dirty="0"/>
              <a:t> </a:t>
            </a:r>
            <a:r>
              <a:rPr lang="en-US" b="1" dirty="0"/>
              <a:t>labels</a:t>
            </a:r>
            <a:r>
              <a:rPr lang="en-US" dirty="0"/>
              <a:t> </a:t>
            </a:r>
            <a:r>
              <a:rPr lang="en-US" i="1" dirty="0"/>
              <a:t>y</a:t>
            </a:r>
            <a:r>
              <a:rPr lang="en-US" dirty="0"/>
              <a:t>,</a:t>
            </a:r>
          </a:p>
          <a:p>
            <a:r>
              <a:rPr lang="en-US" dirty="0"/>
              <a:t>Requires a different hypothesis: instead of fitting a polynomial function, we fit a </a:t>
            </a:r>
            <a:r>
              <a:rPr lang="en-US" b="1" dirty="0"/>
              <a:t>sigmoid</a:t>
            </a:r>
            <a:r>
              <a:rPr lang="en-US" dirty="0"/>
              <a:t> function </a:t>
            </a:r>
            <a:r>
              <a:rPr lang="en-US" i="1" dirty="0"/>
              <a:t>of</a:t>
            </a:r>
            <a:r>
              <a:rPr lang="en-US" dirty="0"/>
              <a:t> such a polynomial</a:t>
            </a:r>
          </a:p>
          <a:p>
            <a:r>
              <a:rPr lang="en-US" dirty="0"/>
              <a:t>A different </a:t>
            </a:r>
            <a:r>
              <a:rPr lang="en-US" b="1" dirty="0"/>
              <a:t>logistic</a:t>
            </a:r>
            <a:r>
              <a:rPr lang="en-US" dirty="0"/>
              <a:t> </a:t>
            </a:r>
            <a:r>
              <a:rPr lang="en-US" b="1" dirty="0"/>
              <a:t>cost function </a:t>
            </a:r>
            <a:r>
              <a:rPr lang="en-US" dirty="0"/>
              <a:t>approaches 0 for correct prediction and infinity for wrong prediction</a:t>
            </a:r>
          </a:p>
          <a:p>
            <a:r>
              <a:rPr lang="en-US" dirty="0"/>
              <a:t>Gradient of this cost function looks same as for numerical regression</a:t>
            </a:r>
          </a:p>
          <a:p>
            <a:r>
              <a:rPr lang="en-US" dirty="0"/>
              <a:t>We can fit multiple classes with a ‘one-versus-all’ trick</a:t>
            </a:r>
          </a:p>
          <a:p>
            <a:endParaRPr lang="en-US" dirty="0"/>
          </a:p>
          <a:p>
            <a:r>
              <a:rPr lang="en-US" dirty="0"/>
              <a:t>In terms of logistic cost function &amp; gradient, all numerical regression machine learning methods work the same for classification!</a:t>
            </a:r>
          </a:p>
        </p:txBody>
      </p:sp>
    </p:spTree>
    <p:extLst>
      <p:ext uri="{BB962C8B-B14F-4D97-AF65-F5344CB8AC3E}">
        <p14:creationId xmlns:p14="http://schemas.microsoft.com/office/powerpoint/2010/main" val="20521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A9FD-491B-400D-2E2D-D4B984D3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Notes &amp; Lab(s)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F5FCC-D5BA-0A00-B6BB-C13DFE40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380"/>
          </a:xfrm>
        </p:spPr>
        <p:txBody>
          <a:bodyPr>
            <a:normAutofit/>
          </a:bodyPr>
          <a:lstStyle/>
          <a:p>
            <a:r>
              <a:rPr lang="en-US" dirty="0"/>
              <a:t>Lecture notes: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Week_4_Lecture_Logistic_Regression_Classification.pptx .pdf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Week_4_Lecture_Logistic_Regression_Classification.ipynb</a:t>
            </a:r>
          </a:p>
          <a:p>
            <a:endParaRPr lang="en-US" dirty="0"/>
          </a:p>
          <a:p>
            <a:r>
              <a:rPr lang="en-US" dirty="0"/>
              <a:t>Labs: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Week_4_Lab_Logistic_Regression.ipynb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03E1E-B3A8-07C7-3449-441462BC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542" y="3131344"/>
            <a:ext cx="3740458" cy="37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7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FB83-1B9C-4C03-C61B-0C4F2ADA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 fit?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B757-0415-E06B-F5EA-6CE4B836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we tried to predict benign/malignant with linear model:</a:t>
            </a:r>
          </a:p>
          <a:p>
            <a:r>
              <a:rPr lang="en-US" i="1" dirty="0"/>
              <a:t>y</a:t>
            </a:r>
            <a:r>
              <a:rPr lang="en-US" dirty="0"/>
              <a:t> = -0.21 + 0.65 </a:t>
            </a:r>
            <a:r>
              <a:rPr lang="en-US" i="1" dirty="0"/>
              <a:t>x,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=0.72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We could threshold as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Malignant for </a:t>
            </a:r>
            <a:r>
              <a:rPr lang="en-US" i="1" dirty="0"/>
              <a:t>y </a:t>
            </a:r>
            <a:r>
              <a:rPr lang="en-US" dirty="0"/>
              <a:t>&gt; 0.5, </a:t>
            </a:r>
            <a:r>
              <a:rPr lang="en-US" i="1" dirty="0"/>
              <a:t>x </a:t>
            </a:r>
            <a:r>
              <a:rPr lang="en-US" dirty="0"/>
              <a:t>= 1.1,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Benign for </a:t>
            </a:r>
            <a:r>
              <a:rPr lang="en-US" i="1" dirty="0"/>
              <a:t>y </a:t>
            </a:r>
            <a:r>
              <a:rPr lang="en-US" dirty="0"/>
              <a:t>&lt; 0.5, </a:t>
            </a:r>
            <a:r>
              <a:rPr lang="en-US" i="1" dirty="0"/>
              <a:t>x </a:t>
            </a:r>
            <a:r>
              <a:rPr lang="en-US" dirty="0"/>
              <a:t>= 1.1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r>
              <a:rPr lang="en-US" dirty="0"/>
              <a:t>But…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159C2-F581-1BF0-3FB0-40D005B4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2755900"/>
            <a:ext cx="63754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FB83-1B9C-4C03-C61B-0C4F2ADA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regression fit?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B757-0415-E06B-F5EA-6CE4B836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have few more measurements:</a:t>
            </a:r>
          </a:p>
          <a:p>
            <a:r>
              <a:rPr lang="en-US" dirty="0"/>
              <a:t>Threshold of </a:t>
            </a:r>
            <a:r>
              <a:rPr lang="en-US" i="1" dirty="0"/>
              <a:t>y</a:t>
            </a:r>
            <a:r>
              <a:rPr lang="en-US" dirty="0"/>
              <a:t> = 0.5 doesn’t work!</a:t>
            </a:r>
          </a:p>
          <a:p>
            <a:endParaRPr lang="en-US" dirty="0"/>
          </a:p>
          <a:p>
            <a:r>
              <a:rPr lang="en-US" dirty="0"/>
              <a:t>Also, </a:t>
            </a:r>
            <a:r>
              <a:rPr lang="en-US" i="1" dirty="0"/>
              <a:t>y </a:t>
            </a:r>
            <a:r>
              <a:rPr lang="en-US" dirty="0"/>
              <a:t>&lt; 0 and </a:t>
            </a:r>
            <a:r>
              <a:rPr lang="en-US" i="1" dirty="0"/>
              <a:t>y </a:t>
            </a:r>
            <a:r>
              <a:rPr lang="en-US" dirty="0"/>
              <a:t>&gt; 1 for some </a:t>
            </a:r>
            <a:r>
              <a:rPr lang="en-US" i="1" dirty="0"/>
              <a:t>x</a:t>
            </a:r>
          </a:p>
          <a:p>
            <a:r>
              <a:rPr lang="en-US" dirty="0"/>
              <a:t>For any polynomial model</a:t>
            </a:r>
          </a:p>
          <a:p>
            <a:endParaRPr lang="en-US" dirty="0"/>
          </a:p>
          <a:p>
            <a:r>
              <a:rPr lang="en-US" dirty="0"/>
              <a:t>Numerical regression no good.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ADC58-11D8-9D66-12A6-F6AE4084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755900"/>
            <a:ext cx="6172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D1A7-4191-D227-F25C-05B83051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order polynomial 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F2883-57FE-EE00-7ADB-9918B0E6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Looks great!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44837C-39DB-1264-A15A-2230E75DAD16}"/>
              </a:ext>
            </a:extLst>
          </p:cNvPr>
          <p:cNvGrpSpPr/>
          <p:nvPr/>
        </p:nvGrpSpPr>
        <p:grpSpPr>
          <a:xfrm>
            <a:off x="5948771" y="1825625"/>
            <a:ext cx="10515600" cy="4986337"/>
            <a:chOff x="5948771" y="1825625"/>
            <a:chExt cx="10515600" cy="49863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85753B-9A54-F6E1-4794-49A15A4D6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3230" y="2986087"/>
              <a:ext cx="5948769" cy="3825875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98042644-E488-7916-0CD7-34E5133466E8}"/>
                </a:ext>
              </a:extLst>
            </p:cNvPr>
            <p:cNvSpPr txBox="1">
              <a:spLocks/>
            </p:cNvSpPr>
            <p:nvPr/>
          </p:nvSpPr>
          <p:spPr>
            <a:xfrm>
              <a:off x="5948771" y="1825625"/>
              <a:ext cx="10515600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Until we add few more measurements: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6484E0-4A5C-AD45-2DE7-279A922D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30" y="2908668"/>
            <a:ext cx="5712641" cy="39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F4B6-3BCA-EF96-AB20-86B0C1FB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new model hypothesis!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1C9302-405E-BA9D-BA5C-FD7B4E527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Solution: </a:t>
                </a:r>
                <a:r>
                  <a:rPr lang="en-US" b="1" dirty="0"/>
                  <a:t>sigmoid</a:t>
                </a:r>
                <a:r>
                  <a:rPr lang="en-US" dirty="0"/>
                  <a:t> = </a:t>
                </a:r>
                <a:r>
                  <a:rPr lang="en-US" b="1" dirty="0"/>
                  <a:t>logistic function: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g</a:t>
                </a:r>
                <a:r>
                  <a:rPr lang="en-US" dirty="0"/>
                  <a:t>(0) = 0.5 for </a:t>
                </a:r>
                <a:r>
                  <a:rPr lang="en-US" i="1" dirty="0"/>
                  <a:t>z </a:t>
                </a:r>
                <a:r>
                  <a:rPr lang="en-US" dirty="0"/>
                  <a:t>= 0</a:t>
                </a:r>
              </a:p>
              <a:p>
                <a:r>
                  <a:rPr lang="en-US" i="1" dirty="0"/>
                  <a:t>g</a:t>
                </a:r>
                <a:r>
                  <a:rPr lang="en-US" dirty="0"/>
                  <a:t>(z &gt; 0) quickly approaches 1</a:t>
                </a:r>
              </a:p>
              <a:p>
                <a:r>
                  <a:rPr lang="en-US" i="1" dirty="0"/>
                  <a:t>g</a:t>
                </a:r>
                <a:r>
                  <a:rPr lang="en-US" dirty="0"/>
                  <a:t>(z &lt; 0) quickly approaches 0</a:t>
                </a:r>
              </a:p>
              <a:p>
                <a:r>
                  <a:rPr lang="en-US" dirty="0"/>
                  <a:t>0 &lt; </a:t>
                </a:r>
                <a:r>
                  <a:rPr lang="en-US" i="1" dirty="0"/>
                  <a:t>g</a:t>
                </a:r>
                <a:r>
                  <a:rPr lang="en-US" dirty="0"/>
                  <a:t>(</a:t>
                </a:r>
                <a:r>
                  <a:rPr lang="en-US" i="1" dirty="0"/>
                  <a:t>z</a:t>
                </a:r>
                <a:r>
                  <a:rPr lang="en-US" dirty="0"/>
                  <a:t>) &lt; 1 for all -∞ &lt; </a:t>
                </a:r>
                <a:r>
                  <a:rPr lang="en-US" i="1" dirty="0"/>
                  <a:t>z &lt;</a:t>
                </a:r>
                <a:r>
                  <a:rPr lang="en-US" dirty="0"/>
                  <a:t> ∞</a:t>
                </a:r>
              </a:p>
              <a:p>
                <a:r>
                  <a:rPr lang="en-US" dirty="0"/>
                  <a:t>Continuous probability around </a:t>
                </a:r>
                <a:r>
                  <a:rPr lang="en-US" i="1" dirty="0"/>
                  <a:t>z </a:t>
                </a:r>
                <a:r>
                  <a:rPr lang="en-US" dirty="0"/>
                  <a:t>= 0</a:t>
                </a:r>
              </a:p>
              <a:p>
                <a:endParaRPr lang="en-US" i="1" dirty="0"/>
              </a:p>
              <a:p>
                <a:r>
                  <a:rPr lang="en-US" dirty="0"/>
                  <a:t>Fits the bill to predict binary </a:t>
                </a:r>
                <a:r>
                  <a:rPr lang="en-US" i="1" dirty="0"/>
                  <a:t>y</a:t>
                </a:r>
                <a:r>
                  <a:rPr lang="en-US" dirty="0"/>
                  <a:t>!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1C9302-405E-BA9D-BA5C-FD7B4E527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91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36D3700-6032-92E5-BB71-AFAEBA39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2758109"/>
            <a:ext cx="5657850" cy="40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B6A1-C2D9-ABAF-F70A-3F85946A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91825" cy="4351338"/>
              </a:xfrm>
            </p:spPr>
            <p:txBody>
              <a:bodyPr/>
              <a:lstStyle/>
              <a:p>
                <a:r>
                  <a:rPr lang="en-US" dirty="0"/>
                  <a:t>We can tune (= fit) sigmoid by specifying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e.g.: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shifts the ‘intercept’,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changes slope in center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885796-79A1-E098-2CD8-689BA6EA0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91825" cy="4351338"/>
              </a:xfrm>
              <a:blipFill>
                <a:blip r:embed="rId2"/>
                <a:stretch>
                  <a:fillRect l="-94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D8B2BE9-5AED-80CE-748C-DB7DA788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71" y="3196544"/>
            <a:ext cx="9429058" cy="366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20468</TotalTime>
  <Words>1586</Words>
  <Application>Microsoft Macintosh PowerPoint</Application>
  <PresentationFormat>Widescreen</PresentationFormat>
  <Paragraphs>214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LM Sans 17</vt:lpstr>
      <vt:lpstr>Wingdings</vt:lpstr>
      <vt:lpstr>Office Theme</vt:lpstr>
      <vt:lpstr>PowerPoint Presentation</vt:lpstr>
      <vt:lpstr>Problem statement</vt:lpstr>
      <vt:lpstr>First, Univariate Binary Classification</vt:lpstr>
      <vt:lpstr>Example</vt:lpstr>
      <vt:lpstr>Numerical regression fit?</vt:lpstr>
      <vt:lpstr>Numerical regression fit?</vt:lpstr>
      <vt:lpstr>15th order polynomial fit</vt:lpstr>
      <vt:lpstr>We need a new model hypothesis!</vt:lpstr>
      <vt:lpstr>Logistic regression hypothesis</vt:lpstr>
      <vt:lpstr>Logistic regression hypothesis</vt:lpstr>
      <vt:lpstr>Logistic regression hypothesis</vt:lpstr>
      <vt:lpstr>Multivariate Linear Logistic Regression</vt:lpstr>
      <vt:lpstr>Two features x1 and x2</vt:lpstr>
      <vt:lpstr>Fitting results</vt:lpstr>
      <vt:lpstr>Multivariate Non-Linear Logistic Regression</vt:lpstr>
      <vt:lpstr>Non-linear data</vt:lpstr>
      <vt:lpstr>Same as for numerical regression!</vt:lpstr>
      <vt:lpstr>Same as for numerical regression!</vt:lpstr>
      <vt:lpstr>Same as for numerical regression!</vt:lpstr>
      <vt:lpstr>Same as for numerical regression!</vt:lpstr>
      <vt:lpstr>So how do we find best fit?</vt:lpstr>
      <vt:lpstr>Error = Cost Function </vt:lpstr>
      <vt:lpstr>Not convex</vt:lpstr>
      <vt:lpstr>Cost function of logistic regression</vt:lpstr>
      <vt:lpstr>What does this look like?</vt:lpstr>
      <vt:lpstr>What does this look like?</vt:lpstr>
      <vt:lpstr>More elegant way to write cost function</vt:lpstr>
      <vt:lpstr>Illustration of logistic cost function</vt:lpstr>
      <vt:lpstr>Subtlety</vt:lpstr>
      <vt:lpstr>Gradient Descent for Logistic Regression</vt:lpstr>
      <vt:lpstr>Gradient Descent</vt:lpstr>
      <vt:lpstr>Cost Function Gradients</vt:lpstr>
      <vt:lpstr>Python Code for Logistic Regression</vt:lpstr>
      <vt:lpstr>Hypothesis, Cost Function and its Gradient</vt:lpstr>
      <vt:lpstr>PowerPoint Presentation</vt:lpstr>
      <vt:lpstr>Accelerated Gradient Descent</vt:lpstr>
      <vt:lpstr>Accelerated Gradient Descent</vt:lpstr>
      <vt:lpstr>Binary Prediction</vt:lpstr>
      <vt:lpstr>Non-Linear Logistic Regression</vt:lpstr>
      <vt:lpstr>Non-Linear Logistic Regression</vt:lpstr>
      <vt:lpstr>How about Multiple Classes??</vt:lpstr>
      <vt:lpstr>One-vs-All Classification</vt:lpstr>
      <vt:lpstr>Conclusions</vt:lpstr>
      <vt:lpstr>Conclusions</vt:lpstr>
      <vt:lpstr>Lecture Notes &amp; Lab(s)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60</cp:revision>
  <cp:lastPrinted>2022-09-14T11:50:20Z</cp:lastPrinted>
  <dcterms:created xsi:type="dcterms:W3CDTF">2022-09-02T10:55:28Z</dcterms:created>
  <dcterms:modified xsi:type="dcterms:W3CDTF">2025-09-15T18:55:31Z</dcterms:modified>
</cp:coreProperties>
</file>