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400" r:id="rId3"/>
    <p:sldId id="373" r:id="rId4"/>
    <p:sldId id="365" r:id="rId5"/>
    <p:sldId id="428" r:id="rId6"/>
    <p:sldId id="374" r:id="rId7"/>
    <p:sldId id="401" r:id="rId8"/>
    <p:sldId id="402" r:id="rId9"/>
    <p:sldId id="366" r:id="rId10"/>
    <p:sldId id="367" r:id="rId11"/>
    <p:sldId id="368" r:id="rId12"/>
    <p:sldId id="369" r:id="rId13"/>
    <p:sldId id="370" r:id="rId14"/>
    <p:sldId id="371" r:id="rId15"/>
    <p:sldId id="422" r:id="rId16"/>
    <p:sldId id="423" r:id="rId17"/>
    <p:sldId id="424" r:id="rId18"/>
    <p:sldId id="425" r:id="rId19"/>
    <p:sldId id="429" r:id="rId20"/>
    <p:sldId id="42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8"/>
    <p:restoredTop sz="96208"/>
  </p:normalViewPr>
  <p:slideViewPr>
    <p:cSldViewPr snapToGrid="0">
      <p:cViewPr varScale="1">
        <p:scale>
          <a:sx n="128" d="100"/>
          <a:sy n="128" d="100"/>
        </p:scale>
        <p:origin x="52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1E43-286D-A832-D452-E299D61AF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98192-707D-31B2-4A18-139442C67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8F92A-9B1B-AB60-45F0-383059274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6395A-928F-2A91-145A-B10193AA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D7683-FB3A-50CE-6ABC-78E58403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4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6B33-01CC-E2D9-E0EF-79123B92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A5EB5-2D71-A88A-D3A5-71D7AD04D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6C8F2-6AB0-2098-AE01-89D3D4A0F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6A656-9196-981C-E983-5408FB74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6184E-B3DA-23B4-378B-E84B5954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D807DB-5F2B-FE48-2CD4-785EC703C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13B09-334B-05CB-5FEA-19E08D13A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01B42-8CDA-0D99-BEEC-7E93047F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8F829-E1FE-9132-37D1-77C21FCC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93A65-502D-53F6-5FD1-31880DCD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A45F4-4215-F283-94D0-B99925C6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EACCB-270E-3124-C4B3-561AE1C29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98738-CAF6-7B36-0334-6739DAC3B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71721-2802-9408-EB78-D4C20155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C4133-2D16-50C8-3A87-9985F00F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3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54D9-AF8C-D2F0-2503-B5C96F0D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22523-806D-391E-7427-10AFFEC34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0429-EEEC-FE74-BCCA-C605B7B3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B1B05-8369-3B9D-4E0F-C2C717A2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30914-515E-8DC8-13AA-690DEA4E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2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CD90-7954-9FDE-1114-A56C0ED6C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9592D-5FB1-415F-F877-C95DC6FE5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8C490-3C22-B586-8062-55C93786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F7D1A-E778-98F4-A903-60874AD1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54CDB-47EE-D2F9-A5F0-441BED60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77A3E-C347-588B-9D8B-5373DECF5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78223-CDAA-0004-CC9A-112170B10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844FC-9A49-6AC0-2189-BC55DAF49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30F82-D397-0F5B-2F6E-0A5DC43A1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EBFAF-2464-D090-E010-C62D9279A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3844D9-1A52-E238-1FFF-9BC38C179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25DFE-FB9C-9656-25BD-F32D458B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DE9AB-E691-6B49-55E9-53596E51D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92893-6CCC-88A6-62CA-5E7BC0D8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184A0-54FC-DFAB-9F58-FE012B10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78366-D004-72EB-3171-F2A0A0C7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D7D56-77D8-6AEB-4DD4-EE858928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7B5E7-5801-34BF-4836-A7897F34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62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06CF06-4435-3F79-E88A-A8DB8E97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1BF6A-0951-04E7-A06C-8484EABA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0DB4E-E6D8-41EF-3485-9B146EDB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1C8EE-1ED2-861A-6233-70D078ED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FBF52-4E1C-BF28-4EFA-2C00D4DE8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6399A-D169-5D04-69AB-3A0CA421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43547-E99D-ED7E-B341-B9DEAD74C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5DBAF-08F4-1769-02B9-76AACA58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41A89-F472-CB3F-2DC1-D2D980747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9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52DC-5BD7-7662-D355-0A8FC584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EBDD6-1F2A-C891-1F96-02CF446A8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BB2C9-D365-D0C7-8C5F-5C551B7BA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7ED08-255A-DDE1-CF61-63F2E9C7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C2441-194A-E711-3E26-43371DF81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18748-3126-FA0A-625E-974C7C3F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2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FE538-530F-42E0-DB0E-1D4B72BA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8A20E-14D0-B671-1989-F4AE8AAA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6BB27-3AAF-9C68-4EAE-2CD2FBE18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6F29D-CA7C-1942-BF2F-083BAD189A8D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2C2F9-CCA6-B1AB-5B8E-98BD77394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573F8-0AA1-FD78-0F37-3D5F9A34F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3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21ADA2-6036-A243-A2A8-99946F212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97169" y="1511458"/>
            <a:ext cx="6858002" cy="38636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15020C-0391-1543-9C8C-47F8F9078D0D}"/>
              </a:ext>
            </a:extLst>
          </p:cNvPr>
          <p:cNvSpPr/>
          <p:nvPr/>
        </p:nvSpPr>
        <p:spPr>
          <a:xfrm>
            <a:off x="3863664" y="5501067"/>
            <a:ext cx="8328336" cy="1323439"/>
          </a:xfrm>
          <a:prstGeom prst="rect">
            <a:avLst/>
          </a:prstGeom>
          <a:solidFill>
            <a:srgbClr val="7CD2F6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LM Sans 17" pitchFamily="2" charset="77"/>
              </a:rPr>
              <a:t>Lecture 5</a:t>
            </a:r>
          </a:p>
          <a:p>
            <a:pPr algn="ctr"/>
            <a:r>
              <a:rPr lang="en-US" sz="4000" b="1" dirty="0">
                <a:latin typeface="LM Sans 17" pitchFamily="2" charset="77"/>
              </a:rPr>
              <a:t>Machine Learning Pipelines</a:t>
            </a:r>
          </a:p>
        </p:txBody>
      </p:sp>
    </p:spTree>
    <p:extLst>
      <p:ext uri="{BB962C8B-B14F-4D97-AF65-F5344CB8AC3E}">
        <p14:creationId xmlns:p14="http://schemas.microsoft.com/office/powerpoint/2010/main" val="1424053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BC8FE-99FA-2789-81EA-5911F8634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Simplest Univariate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EAB98E-3C2A-2D00-D865-C1BAA661AE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Fit `best’ intercept and slope of linear model to (noisy) measurements</a:t>
                </a:r>
              </a:p>
              <a:p>
                <a:r>
                  <a:rPr lang="en-US" dirty="0"/>
                  <a:t>In this case: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=102+47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EAB98E-3C2A-2D00-D865-C1BAA661AE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7DF72A3-8B62-543F-AD3F-27B1CE0BF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869" y="2888284"/>
            <a:ext cx="7772400" cy="36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8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C7F61-81BA-9352-5BAF-07DC806FF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as Minimization Schemes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82BD-E845-A99B-9D58-E06D42FFC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Find minimum of mean-</a:t>
            </a:r>
            <a:r>
              <a:rPr lang="en-US" sz="2400" b="1" dirty="0"/>
              <a:t>squared</a:t>
            </a:r>
            <a:r>
              <a:rPr lang="en-US" sz="2400" dirty="0"/>
              <a:t> or logistic errors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20D77-3FCB-A723-1169-75AC640DA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58148"/>
            <a:ext cx="3591505" cy="3299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004DD-15CA-CF52-256E-79A69D4DA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857" y="1554834"/>
            <a:ext cx="4696126" cy="5303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84538-FF38-0673-00C8-31687442C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687" y="3520966"/>
            <a:ext cx="3383952" cy="3118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45A27-5FE4-9AD6-E4C7-637ED975E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72" y="2458929"/>
            <a:ext cx="6251762" cy="9642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DEAC6AB-278C-4C35-34E1-5F2E72848155}"/>
              </a:ext>
            </a:extLst>
          </p:cNvPr>
          <p:cNvGrpSpPr/>
          <p:nvPr/>
        </p:nvGrpSpPr>
        <p:grpSpPr>
          <a:xfrm>
            <a:off x="5187852" y="2571738"/>
            <a:ext cx="2154780" cy="949228"/>
            <a:chOff x="5187852" y="2571738"/>
            <a:chExt cx="2154780" cy="9492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869AD7-D6F2-BF9A-F190-E16B4CF250FA}"/>
                </a:ext>
              </a:extLst>
            </p:cNvPr>
            <p:cNvSpPr/>
            <p:nvPr/>
          </p:nvSpPr>
          <p:spPr>
            <a:xfrm>
              <a:off x="6638544" y="2871216"/>
              <a:ext cx="704088" cy="64975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1036176-C6C6-F3D0-53EB-78EE3305048A}"/>
                    </a:ext>
                  </a:extLst>
                </p:cNvPr>
                <p:cNvSpPr txBox="1"/>
                <p:nvPr/>
              </p:nvSpPr>
              <p:spPr>
                <a:xfrm>
                  <a:off x="5187853" y="2571738"/>
                  <a:ext cx="107578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1036176-C6C6-F3D0-53EB-78EE330504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7853" y="2571738"/>
                  <a:ext cx="1075787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2FED27C-CAA5-9AA6-EA16-5AA2326FF6E4}"/>
                    </a:ext>
                  </a:extLst>
                </p:cNvPr>
                <p:cNvSpPr txBox="1"/>
                <p:nvPr/>
              </p:nvSpPr>
              <p:spPr>
                <a:xfrm>
                  <a:off x="5187852" y="2978258"/>
                  <a:ext cx="107578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2FED27C-CAA5-9AA6-EA16-5AA2326FF6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7852" y="2978258"/>
                  <a:ext cx="1075787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0580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8B736-4760-54B0-E14E-288CD8DD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&amp;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7FA82-C6D7-7247-4AC1-00AF564F6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descent methods (and others) do not converge if error gradient in one feature is much larger/smaller than in other feature(s)</a:t>
            </a:r>
          </a:p>
          <a:p>
            <a:endParaRPr lang="en-US" dirty="0"/>
          </a:p>
          <a:p>
            <a:r>
              <a:rPr lang="en-US" dirty="0"/>
              <a:t>Also affects </a:t>
            </a:r>
            <a:r>
              <a:rPr lang="en-US" i="1" dirty="0"/>
              <a:t>sensitivity</a:t>
            </a:r>
            <a:r>
              <a:rPr lang="en-US" dirty="0"/>
              <a:t> of fit to each feature</a:t>
            </a:r>
          </a:p>
          <a:p>
            <a:endParaRPr lang="en-US" dirty="0"/>
          </a:p>
          <a:p>
            <a:r>
              <a:rPr lang="en-US" dirty="0"/>
              <a:t>Solution: `min-max’ feature scaling:</a:t>
            </a:r>
          </a:p>
          <a:p>
            <a:endParaRPr lang="en-US" dirty="0"/>
          </a:p>
          <a:p>
            <a:r>
              <a:rPr lang="en-US" dirty="0"/>
              <a:t>(e.g., </a:t>
            </a:r>
            <a:r>
              <a:rPr lang="en-US" b="0" i="0" u="none" strike="noStrike" dirty="0" err="1">
                <a:solidFill>
                  <a:srgbClr val="212529"/>
                </a:solidFill>
                <a:effectLst/>
                <a:latin typeface="Courier New" panose="02070309020205020404" pitchFamily="49" charset="0"/>
              </a:rPr>
              <a:t>sklearn.preprocessing.</a:t>
            </a:r>
            <a:r>
              <a:rPr lang="en-US" b="1" i="0" u="none" strike="noStrike" dirty="0" err="1">
                <a:solidFill>
                  <a:srgbClr val="212529"/>
                </a:solidFill>
                <a:effectLst/>
                <a:latin typeface="Courier New" panose="02070309020205020404" pitchFamily="49" charset="0"/>
              </a:rPr>
              <a:t>MinMaxScaler</a:t>
            </a:r>
            <a:r>
              <a:rPr lang="en-US" b="1" i="0" u="none" strike="noStrike" dirty="0">
                <a:solidFill>
                  <a:srgbClr val="212529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B3835-6C2E-06D5-8FAE-4214B76FB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289" y="4107416"/>
            <a:ext cx="2425481" cy="76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69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E03D73-68D1-F0F3-4891-DDD8999FE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300" y="2489200"/>
            <a:ext cx="4711700" cy="436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9CB2DF-548C-E3B5-CC8B-F27BD0F0C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9F94A9-A525-3376-A488-D42ED84B8B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Original feature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&lt;10</m:t>
                    </m:r>
                  </m:oMath>
                </a14:m>
                <a:r>
                  <a:rPr lang="en-US" b="0" dirty="0"/>
                  <a:t> (and forget about intercept)</a:t>
                </a:r>
              </a:p>
              <a:p>
                <a:r>
                  <a:rPr lang="en-US" dirty="0"/>
                  <a:t>Best fit slope is, say,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=47</m:t>
                    </m:r>
                  </m:oMath>
                </a14:m>
                <a:r>
                  <a:rPr lang="en-US" dirty="0"/>
                  <a:t>, so: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=47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Define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0&lt;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Best fit slope will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=470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=470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dirty="0"/>
                  <a:t>Or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=47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9F94A9-A525-3376-A488-D42ED84B8B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3198" b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07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C67A6-E10F-7BC8-37A2-0A79E8E0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94481E-F7CF-448B-18FD-3DD99B2685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8" y="1690688"/>
                <a:ext cx="11191875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measurements,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features (e.g. polynomials),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For each feature, find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  <m:sup/>
                    </m:sSubSup>
                  </m:oMath>
                </a14:m>
                <a:r>
                  <a:rPr lang="en-US" dirty="0"/>
                  <a:t> across all measurements </a:t>
                </a:r>
                <a:r>
                  <a:rPr lang="en-US" b="1" dirty="0"/>
                  <a:t>in </a:t>
                </a:r>
                <a:r>
                  <a:rPr lang="en-US" b="1" i="1" dirty="0"/>
                  <a:t>training</a:t>
                </a:r>
                <a:r>
                  <a:rPr lang="en-US" b="1" dirty="0"/>
                  <a:t> data</a:t>
                </a:r>
              </a:p>
              <a:p>
                <a:r>
                  <a:rPr lang="en-US" dirty="0"/>
                  <a:t>Normalize each feature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  <m:sup/>
                    </m:sSubSup>
                  </m:oMath>
                </a14:m>
                <a:r>
                  <a:rPr lang="en-US" dirty="0"/>
                  <a:t>, then perform fitting</a:t>
                </a:r>
              </a:p>
              <a:p>
                <a:r>
                  <a:rPr lang="en-US" dirty="0"/>
                  <a:t>Optional: divide fitting parameters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</m:e>
                      <m:sup/>
                    </m:sSup>
                  </m:oMath>
                </a14:m>
                <a:r>
                  <a:rPr lang="en-US" b="0" dirty="0"/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  <m:sup/>
                    </m:sSubSup>
                  </m:oMath>
                </a14:m>
                <a:r>
                  <a:rPr lang="en-US" b="0" dirty="0"/>
                  <a:t> to obtain model </a:t>
                </a:r>
                <a:r>
                  <a:rPr lang="en-US" b="0" dirty="0" err="1"/>
                  <a:t>i.t.</a:t>
                </a:r>
                <a:r>
                  <a:rPr lang="en-US" dirty="0" err="1"/>
                  <a:t>o</a:t>
                </a:r>
                <a:r>
                  <a:rPr lang="en-US" dirty="0"/>
                  <a:t>. original / un-normalized features. </a:t>
                </a:r>
              </a:p>
              <a:p>
                <a:endParaRPr lang="en-US" b="0" dirty="0"/>
              </a:p>
              <a:p>
                <a:r>
                  <a:rPr lang="en-US" dirty="0"/>
                  <a:t>Easy python code. Assume a feature array </a:t>
                </a:r>
                <a:r>
                  <a:rPr lang="en-US" i="1" dirty="0"/>
                  <a:t>X</a:t>
                </a:r>
                <a:r>
                  <a:rPr lang="en-US" dirty="0"/>
                  <a:t> (with or without bias), then</a:t>
                </a:r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94481E-F7CF-448B-18FD-3DD99B2685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8" y="1690688"/>
                <a:ext cx="11191875" cy="4351338"/>
              </a:xfrm>
              <a:blipFill>
                <a:blip r:embed="rId2"/>
                <a:stretch>
                  <a:fillRect l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2CEA22F-4210-A36E-AC44-C1FB70040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8" y="5656714"/>
            <a:ext cx="9220201" cy="1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64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062B13-5946-4A40-B58D-673C2750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Rescaled Polynomial Features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885387-1C23-0DE7-E743-5F4022A16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632" y="1378190"/>
            <a:ext cx="7772400" cy="53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76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61371-7247-0862-CB5F-ADFD536AD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Gradient Descent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B479B-5B85-6BEA-EF14-7D6EE86B8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4226"/>
            <a:ext cx="11933306" cy="4813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2C50AA-718E-306A-DC84-1AD2BA8B5130}"/>
                  </a:ext>
                </a:extLst>
              </p:cNvPr>
              <p:cNvSpPr txBox="1"/>
              <p:nvPr/>
            </p:nvSpPr>
            <p:spPr>
              <a:xfrm>
                <a:off x="1499616" y="1506022"/>
                <a:ext cx="34370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       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2C50AA-718E-306A-DC84-1AD2BA8B5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616" y="1506022"/>
                <a:ext cx="3437030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922FD6-B441-88F5-9C7F-5D28A0AE441B}"/>
                  </a:ext>
                </a:extLst>
              </p:cNvPr>
              <p:cNvSpPr txBox="1"/>
              <p:nvPr/>
            </p:nvSpPr>
            <p:spPr>
              <a:xfrm>
                <a:off x="7732776" y="1506022"/>
                <a:ext cx="32991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       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922FD6-B441-88F5-9C7F-5D28A0AE4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776" y="1506022"/>
                <a:ext cx="3299173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FBA0A-13B8-9477-7DB4-04013E37C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A7192-4479-8BD4-2293-EA9F1372C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Gradient Descent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0D746-1D99-8A98-8E73-CA9F92B05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6" y="1690688"/>
            <a:ext cx="11149584" cy="511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99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81E71-BBE0-F23B-E439-DB799D07F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3084C-B770-6799-D3F3-C90BCCD4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Curves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76E5A-0F4B-2D00-2F21-E1A131738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" y="1690688"/>
            <a:ext cx="12019606" cy="50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44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B7105-7146-7CE7-2BFA-2F82F89F8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E1544-8269-0BC0-564A-75342DD22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and </a:t>
            </a:r>
            <a:r>
              <a:rPr lang="en-US" b="1" dirty="0"/>
              <a:t>adaptive learning rates for different features</a:t>
            </a:r>
          </a:p>
          <a:p>
            <a:r>
              <a:rPr lang="en-US" dirty="0"/>
              <a:t>During gradient descent, keep track of gradients in each features</a:t>
            </a:r>
          </a:p>
          <a:p>
            <a:r>
              <a:rPr lang="en-US" dirty="0"/>
              <a:t>Adjust learning rates accordingly</a:t>
            </a:r>
          </a:p>
          <a:p>
            <a:r>
              <a:rPr lang="en-US" dirty="0"/>
              <a:t>Idea behind common optimization schemes like ‘Adam’ </a:t>
            </a:r>
          </a:p>
        </p:txBody>
      </p:sp>
    </p:spTree>
    <p:extLst>
      <p:ext uri="{BB962C8B-B14F-4D97-AF65-F5344CB8AC3E}">
        <p14:creationId xmlns:p14="http://schemas.microsoft.com/office/powerpoint/2010/main" val="2250807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81470-B570-6DCD-152E-B3F95E9FA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069EA-9E2C-8BE9-0DEA-846A12DAF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preprocessing </a:t>
            </a:r>
            <a:r>
              <a:rPr lang="en-US" b="1" dirty="0"/>
              <a:t>pipelines</a:t>
            </a:r>
          </a:p>
          <a:p>
            <a:pPr lvl="1"/>
            <a:r>
              <a:rPr lang="en-US" dirty="0"/>
              <a:t>Categorical features</a:t>
            </a:r>
          </a:p>
          <a:p>
            <a:pPr lvl="1"/>
            <a:r>
              <a:rPr lang="en-US" dirty="0"/>
              <a:t>Missing feature values</a:t>
            </a:r>
          </a:p>
          <a:p>
            <a:pPr lvl="1"/>
            <a:r>
              <a:rPr lang="en-US" dirty="0"/>
              <a:t>Feature scaling</a:t>
            </a:r>
          </a:p>
          <a:p>
            <a:r>
              <a:rPr lang="en-US" dirty="0"/>
              <a:t>How to handle underfitting/overfitting?</a:t>
            </a:r>
          </a:p>
          <a:p>
            <a:pPr lvl="1"/>
            <a:r>
              <a:rPr lang="en-US" dirty="0"/>
              <a:t>Lasso &amp; Ridge Regularization</a:t>
            </a:r>
          </a:p>
          <a:p>
            <a:pPr lvl="1"/>
            <a:r>
              <a:rPr lang="en-US" dirty="0"/>
              <a:t>Feature selection</a:t>
            </a:r>
          </a:p>
        </p:txBody>
      </p:sp>
    </p:spTree>
    <p:extLst>
      <p:ext uri="{BB962C8B-B14F-4D97-AF65-F5344CB8AC3E}">
        <p14:creationId xmlns:p14="http://schemas.microsoft.com/office/powerpoint/2010/main" val="2710158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259CA-A5BC-B482-EC8D-FF50D412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Pipelines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F397-9FDB-B939-A97F-E51F308F6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2160"/>
            <a:ext cx="10939272" cy="5315840"/>
          </a:xfrm>
        </p:spPr>
        <p:txBody>
          <a:bodyPr>
            <a:normAutofit/>
          </a:bodyPr>
          <a:lstStyle/>
          <a:p>
            <a:r>
              <a:rPr lang="en-US" dirty="0"/>
              <a:t>For ‘Big Data’, data preprocessing generally done in (on-the-fly) </a:t>
            </a:r>
            <a:r>
              <a:rPr lang="en-US" b="1" dirty="0"/>
              <a:t>pipelines</a:t>
            </a:r>
          </a:p>
          <a:p>
            <a:pPr lvl="1"/>
            <a:r>
              <a:rPr lang="en-US" b="1" dirty="0"/>
              <a:t>Feature engineering</a:t>
            </a:r>
            <a:r>
              <a:rPr lang="en-US" dirty="0"/>
              <a:t>: what features to (not) include?</a:t>
            </a:r>
          </a:p>
          <a:p>
            <a:pPr lvl="1"/>
            <a:r>
              <a:rPr lang="en-US" dirty="0"/>
              <a:t>Data acquisition, e.g. from web, HPC storage, data center</a:t>
            </a:r>
          </a:p>
          <a:p>
            <a:pPr lvl="1"/>
            <a:r>
              <a:rPr lang="en-US" dirty="0"/>
              <a:t>Fuse multimodal data into suitable python structure (e.g., pandas)</a:t>
            </a:r>
          </a:p>
          <a:p>
            <a:pPr lvl="1"/>
            <a:r>
              <a:rPr lang="en-US" dirty="0"/>
              <a:t>Fix </a:t>
            </a:r>
            <a:r>
              <a:rPr lang="en-US" dirty="0" err="1"/>
              <a:t>NaN</a:t>
            </a:r>
            <a:r>
              <a:rPr lang="en-US" dirty="0"/>
              <a:t>, </a:t>
            </a:r>
            <a:r>
              <a:rPr lang="en-US" b="1" dirty="0"/>
              <a:t>impute</a:t>
            </a:r>
            <a:r>
              <a:rPr lang="en-US" dirty="0"/>
              <a:t> missing values, </a:t>
            </a:r>
            <a:r>
              <a:rPr lang="en-US" b="1" dirty="0"/>
              <a:t>one-hot-encode</a:t>
            </a:r>
            <a:r>
              <a:rPr lang="en-US" dirty="0"/>
              <a:t> categorical values; output pure numerical </a:t>
            </a:r>
            <a:r>
              <a:rPr lang="en-US" dirty="0" err="1"/>
              <a:t>numpy</a:t>
            </a:r>
            <a:r>
              <a:rPr lang="en-US" dirty="0"/>
              <a:t> array</a:t>
            </a:r>
          </a:p>
          <a:p>
            <a:pPr lvl="1"/>
            <a:r>
              <a:rPr lang="en-US" dirty="0"/>
              <a:t>Or </a:t>
            </a:r>
            <a:r>
              <a:rPr lang="en-US" dirty="0" err="1"/>
              <a:t>xarray</a:t>
            </a:r>
            <a:r>
              <a:rPr lang="en-US" dirty="0"/>
              <a:t> for geospatial data where pixels have coordinates and metadata</a:t>
            </a:r>
          </a:p>
          <a:p>
            <a:pPr lvl="1"/>
            <a:r>
              <a:rPr lang="en-US" dirty="0"/>
              <a:t>Remove outliers or reduce noise </a:t>
            </a:r>
          </a:p>
          <a:p>
            <a:pPr lvl="1"/>
            <a:r>
              <a:rPr lang="en-US" b="1" dirty="0"/>
              <a:t>Feature scaling</a:t>
            </a:r>
            <a:r>
              <a:rPr lang="en-US" dirty="0"/>
              <a:t>; for satellite imagery perhaps histogram matching</a:t>
            </a:r>
          </a:p>
          <a:p>
            <a:pPr lvl="1"/>
            <a:r>
              <a:rPr lang="en-US" dirty="0"/>
              <a:t>Crop/clip data into smaller chunks if necessary for RAM memory</a:t>
            </a:r>
          </a:p>
          <a:p>
            <a:pPr lvl="1"/>
            <a:r>
              <a:rPr lang="en-US" b="1" dirty="0"/>
              <a:t>Image/data augmentation</a:t>
            </a:r>
            <a:r>
              <a:rPr lang="en-US" dirty="0"/>
              <a:t>: generate additional synthetic training data</a:t>
            </a:r>
          </a:p>
          <a:p>
            <a:pPr lvl="1"/>
            <a:r>
              <a:rPr lang="en-US" dirty="0"/>
              <a:t>Split into training and test data; consider K-fold CV training-validation splits</a:t>
            </a:r>
          </a:p>
          <a:p>
            <a:pPr lvl="1"/>
            <a:r>
              <a:rPr lang="en-US" dirty="0"/>
              <a:t>Select hyperparameters and optimize during CV </a:t>
            </a:r>
            <a:r>
              <a:rPr lang="en-US"/>
              <a:t>(next week), </a:t>
            </a:r>
            <a:r>
              <a:rPr lang="en-US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846237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AAF66-1F90-077B-E363-D813047D0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Categorical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3D142-A273-6EE5-20F1-8C79FFF3D2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39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034C3-E3B0-A320-391A-7CD2585C5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A39874C-FFC7-CC15-A58A-3DF893968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325404"/>
              </p:ext>
            </p:extLst>
          </p:nvPr>
        </p:nvGraphicFramePr>
        <p:xfrm>
          <a:off x="210207" y="1581514"/>
          <a:ext cx="11981793" cy="5543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421">
                  <a:extLst>
                    <a:ext uri="{9D8B030D-6E8A-4147-A177-3AD203B41FA5}">
                      <a16:colId xmlns:a16="http://schemas.microsoft.com/office/drawing/2014/main" val="122279291"/>
                    </a:ext>
                  </a:extLst>
                </a:gridCol>
                <a:gridCol w="620110">
                  <a:extLst>
                    <a:ext uri="{9D8B030D-6E8A-4147-A177-3AD203B41FA5}">
                      <a16:colId xmlns:a16="http://schemas.microsoft.com/office/drawing/2014/main" val="2232556723"/>
                    </a:ext>
                  </a:extLst>
                </a:gridCol>
                <a:gridCol w="1576552">
                  <a:extLst>
                    <a:ext uri="{9D8B030D-6E8A-4147-A177-3AD203B41FA5}">
                      <a16:colId xmlns:a16="http://schemas.microsoft.com/office/drawing/2014/main" val="128394976"/>
                    </a:ext>
                  </a:extLst>
                </a:gridCol>
                <a:gridCol w="2116678">
                  <a:extLst>
                    <a:ext uri="{9D8B030D-6E8A-4147-A177-3AD203B41FA5}">
                      <a16:colId xmlns:a16="http://schemas.microsoft.com/office/drawing/2014/main" val="535845330"/>
                    </a:ext>
                  </a:extLst>
                </a:gridCol>
                <a:gridCol w="1267653">
                  <a:extLst>
                    <a:ext uri="{9D8B030D-6E8A-4147-A177-3AD203B41FA5}">
                      <a16:colId xmlns:a16="http://schemas.microsoft.com/office/drawing/2014/main" val="203876811"/>
                    </a:ext>
                  </a:extLst>
                </a:gridCol>
                <a:gridCol w="735724">
                  <a:extLst>
                    <a:ext uri="{9D8B030D-6E8A-4147-A177-3AD203B41FA5}">
                      <a16:colId xmlns:a16="http://schemas.microsoft.com/office/drawing/2014/main" val="3863691341"/>
                    </a:ext>
                  </a:extLst>
                </a:gridCol>
                <a:gridCol w="1072055">
                  <a:extLst>
                    <a:ext uri="{9D8B030D-6E8A-4147-A177-3AD203B41FA5}">
                      <a16:colId xmlns:a16="http://schemas.microsoft.com/office/drawing/2014/main" val="3477347735"/>
                    </a:ext>
                  </a:extLst>
                </a:gridCol>
                <a:gridCol w="1834896">
                  <a:extLst>
                    <a:ext uri="{9D8B030D-6E8A-4147-A177-3AD203B41FA5}">
                      <a16:colId xmlns:a16="http://schemas.microsoft.com/office/drawing/2014/main" val="1758397530"/>
                    </a:ext>
                  </a:extLst>
                </a:gridCol>
                <a:gridCol w="603504">
                  <a:extLst>
                    <a:ext uri="{9D8B030D-6E8A-4147-A177-3AD203B41FA5}">
                      <a16:colId xmlns:a16="http://schemas.microsoft.com/office/drawing/2014/main" val="139510779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30826785"/>
                    </a:ext>
                  </a:extLst>
                </a:gridCol>
              </a:tblGrid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Course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Credit </a:t>
                      </a:r>
                      <a:r>
                        <a:rPr lang="en-US" b="0" i="0" dirty="0" err="1">
                          <a:latin typeface="LM Sans 12" pitchFamily="2" charset="77"/>
                        </a:rPr>
                        <a:t>hrs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Days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Times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Instructor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Average 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SEI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Course popularity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984379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9.20am – 10.15am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Joachim Moortgat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LM Sans 12" pitchFamily="2" charset="77"/>
                        </a:rPr>
                        <a:t>NaN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LM Sans 12" pitchFamily="2" charset="77"/>
                        </a:rPr>
                        <a:t>NaN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494424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5751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Tue-</a:t>
                      </a:r>
                      <a:r>
                        <a:rPr lang="en-US" b="0" i="0" dirty="0" err="1">
                          <a:latin typeface="LM Sans 12" pitchFamily="2" charset="77"/>
                        </a:rPr>
                        <a:t>Thur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9.35am - 11.35am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Joachim Moortgat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87%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7.1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207646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5663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Tue-</a:t>
                      </a:r>
                      <a:r>
                        <a:rPr lang="en-US" b="0" i="0" dirty="0" err="1">
                          <a:latin typeface="LM Sans 12" pitchFamily="2" charset="77"/>
                        </a:rPr>
                        <a:t>Thur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11.10am - 12.30pm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Franklin Schwartz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Sustainability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044411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5780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Mon-Wed-Fri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9.10am - 10.05am  2.40pm - 5.30pm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Derek Sawyer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Seismology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447345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5641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Tue-</a:t>
                      </a:r>
                      <a:r>
                        <a:rPr lang="en-US" b="0" i="0" dirty="0" err="1">
                          <a:latin typeface="LM Sans 12" pitchFamily="2" charset="77"/>
                        </a:rPr>
                        <a:t>Thur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12.45pm - 2.35pm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LM Sans 12" pitchFamily="2" charset="77"/>
                        </a:rPr>
                        <a:t>Yanlan</a:t>
                      </a:r>
                      <a:r>
                        <a:rPr lang="en-US" b="0" i="0" dirty="0">
                          <a:latin typeface="LM Sans 12" pitchFamily="2" charset="77"/>
                        </a:rPr>
                        <a:t> Liu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598609"/>
                  </a:ext>
                </a:extLst>
              </a:tr>
              <a:tr h="416844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072368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5651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Tue-Wed-</a:t>
                      </a:r>
                      <a:r>
                        <a:rPr lang="en-US" b="0" i="0" dirty="0" err="1">
                          <a:latin typeface="LM Sans 12" pitchFamily="2" charset="77"/>
                        </a:rPr>
                        <a:t>Thur</a:t>
                      </a:r>
                      <a:endParaRPr lang="en-US" b="0" i="0" dirty="0">
                        <a:latin typeface="LM Sans 12" pitchFamily="2" charset="77"/>
                      </a:endParaRP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9.35 - 10.55am and 2.20pm - 4.10pm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Audrey Sawyer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Hydrogeology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766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982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172F-8D06-9FA9-7577-A05E4346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Categorical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C618C-0B7B-5B9A-F80F-CFB519C69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Features like ‘instructor’ contain strings: called </a:t>
            </a:r>
            <a:r>
              <a:rPr lang="en-US" b="1" dirty="0"/>
              <a:t>categorical features</a:t>
            </a:r>
          </a:p>
          <a:p>
            <a:r>
              <a:rPr lang="en-US" dirty="0"/>
              <a:t>ML algorithms are purely algebra on arrays, need only numbers</a:t>
            </a:r>
          </a:p>
          <a:p>
            <a:r>
              <a:rPr lang="en-US" dirty="0"/>
              <a:t>How do we turn categorical features into numbers?</a:t>
            </a:r>
          </a:p>
        </p:txBody>
      </p:sp>
    </p:spTree>
    <p:extLst>
      <p:ext uri="{BB962C8B-B14F-4D97-AF65-F5344CB8AC3E}">
        <p14:creationId xmlns:p14="http://schemas.microsoft.com/office/powerpoint/2010/main" val="209165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034C3-E3B0-A320-391A-7CD2585C5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One-Hot-Encoding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A39874C-FFC7-CC15-A58A-3DF893968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82997"/>
              </p:ext>
            </p:extLst>
          </p:nvPr>
        </p:nvGraphicFramePr>
        <p:xfrm>
          <a:off x="210207" y="1581514"/>
          <a:ext cx="11981793" cy="5033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421">
                  <a:extLst>
                    <a:ext uri="{9D8B030D-6E8A-4147-A177-3AD203B41FA5}">
                      <a16:colId xmlns:a16="http://schemas.microsoft.com/office/drawing/2014/main" val="122279291"/>
                    </a:ext>
                  </a:extLst>
                </a:gridCol>
                <a:gridCol w="1054647">
                  <a:extLst>
                    <a:ext uri="{9D8B030D-6E8A-4147-A177-3AD203B41FA5}">
                      <a16:colId xmlns:a16="http://schemas.microsoft.com/office/drawing/2014/main" val="2232556723"/>
                    </a:ext>
                  </a:extLst>
                </a:gridCol>
                <a:gridCol w="1142015">
                  <a:extLst>
                    <a:ext uri="{9D8B030D-6E8A-4147-A177-3AD203B41FA5}">
                      <a16:colId xmlns:a16="http://schemas.microsoft.com/office/drawing/2014/main" val="128394976"/>
                    </a:ext>
                  </a:extLst>
                </a:gridCol>
                <a:gridCol w="1129698">
                  <a:extLst>
                    <a:ext uri="{9D8B030D-6E8A-4147-A177-3AD203B41FA5}">
                      <a16:colId xmlns:a16="http://schemas.microsoft.com/office/drawing/2014/main" val="53584533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3876811"/>
                    </a:ext>
                  </a:extLst>
                </a:gridCol>
                <a:gridCol w="1618757">
                  <a:extLst>
                    <a:ext uri="{9D8B030D-6E8A-4147-A177-3AD203B41FA5}">
                      <a16:colId xmlns:a16="http://schemas.microsoft.com/office/drawing/2014/main" val="3863691341"/>
                    </a:ext>
                  </a:extLst>
                </a:gridCol>
                <a:gridCol w="1072055">
                  <a:extLst>
                    <a:ext uri="{9D8B030D-6E8A-4147-A177-3AD203B41FA5}">
                      <a16:colId xmlns:a16="http://schemas.microsoft.com/office/drawing/2014/main" val="3477347735"/>
                    </a:ext>
                  </a:extLst>
                </a:gridCol>
                <a:gridCol w="1618593">
                  <a:extLst>
                    <a:ext uri="{9D8B030D-6E8A-4147-A177-3AD203B41FA5}">
                      <a16:colId xmlns:a16="http://schemas.microsoft.com/office/drawing/2014/main" val="1758397530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139510779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30826785"/>
                    </a:ext>
                  </a:extLst>
                </a:gridCol>
              </a:tblGrid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SEI/5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LM Sans 12" pitchFamily="2" charset="77"/>
                        </a:rPr>
                        <a:t>Hrs</a:t>
                      </a:r>
                      <a:r>
                        <a:rPr lang="en-US" b="0" i="0" dirty="0">
                          <a:latin typeface="LM Sans 12" pitchFamily="2" charset="77"/>
                        </a:rPr>
                        <a:t> per week/5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Morning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002060"/>
                          </a:solidFill>
                          <a:latin typeface="LM Sans 12" pitchFamily="2" charset="77"/>
                        </a:rPr>
                        <a:t>Moortgat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002060"/>
                          </a:solidFill>
                          <a:latin typeface="LM Sans 12" pitchFamily="2" charset="77"/>
                        </a:rPr>
                        <a:t>Schwartz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002060"/>
                          </a:solidFill>
                          <a:latin typeface="LM Sans 12" pitchFamily="2" charset="77"/>
                        </a:rPr>
                        <a:t>D Sawyer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002060"/>
                          </a:solidFill>
                          <a:latin typeface="LM Sans 12" pitchFamily="2" charset="77"/>
                        </a:rPr>
                        <a:t>Y. Liu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002060"/>
                          </a:solidFill>
                          <a:latin typeface="LM Sans 12" pitchFamily="2" charset="77"/>
                        </a:rPr>
                        <a:t>A Sawyer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Course popularity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984379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LM Sans 12" pitchFamily="2" charset="77"/>
                        </a:rPr>
                        <a:t>0.98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494424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7.1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207646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044411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447345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598609"/>
                  </a:ext>
                </a:extLst>
              </a:tr>
              <a:tr h="416844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072368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1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0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766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2516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F765A-630D-7150-52A1-0B273570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Impute missing values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637C7-EF9F-48FE-DC1A-84E4E7D4E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66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034C3-E3B0-A320-391A-7CD2585C5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A39874C-FFC7-CC15-A58A-3DF893968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229226"/>
              </p:ext>
            </p:extLst>
          </p:nvPr>
        </p:nvGraphicFramePr>
        <p:xfrm>
          <a:off x="210207" y="1581514"/>
          <a:ext cx="11981793" cy="5543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421">
                  <a:extLst>
                    <a:ext uri="{9D8B030D-6E8A-4147-A177-3AD203B41FA5}">
                      <a16:colId xmlns:a16="http://schemas.microsoft.com/office/drawing/2014/main" val="122279291"/>
                    </a:ext>
                  </a:extLst>
                </a:gridCol>
                <a:gridCol w="620110">
                  <a:extLst>
                    <a:ext uri="{9D8B030D-6E8A-4147-A177-3AD203B41FA5}">
                      <a16:colId xmlns:a16="http://schemas.microsoft.com/office/drawing/2014/main" val="2232556723"/>
                    </a:ext>
                  </a:extLst>
                </a:gridCol>
                <a:gridCol w="1576552">
                  <a:extLst>
                    <a:ext uri="{9D8B030D-6E8A-4147-A177-3AD203B41FA5}">
                      <a16:colId xmlns:a16="http://schemas.microsoft.com/office/drawing/2014/main" val="128394976"/>
                    </a:ext>
                  </a:extLst>
                </a:gridCol>
                <a:gridCol w="1996965">
                  <a:extLst>
                    <a:ext uri="{9D8B030D-6E8A-4147-A177-3AD203B41FA5}">
                      <a16:colId xmlns:a16="http://schemas.microsoft.com/office/drawing/2014/main" val="535845330"/>
                    </a:ext>
                  </a:extLst>
                </a:gridCol>
                <a:gridCol w="1387366">
                  <a:extLst>
                    <a:ext uri="{9D8B030D-6E8A-4147-A177-3AD203B41FA5}">
                      <a16:colId xmlns:a16="http://schemas.microsoft.com/office/drawing/2014/main" val="203876811"/>
                    </a:ext>
                  </a:extLst>
                </a:gridCol>
                <a:gridCol w="735724">
                  <a:extLst>
                    <a:ext uri="{9D8B030D-6E8A-4147-A177-3AD203B41FA5}">
                      <a16:colId xmlns:a16="http://schemas.microsoft.com/office/drawing/2014/main" val="3863691341"/>
                    </a:ext>
                  </a:extLst>
                </a:gridCol>
                <a:gridCol w="1072055">
                  <a:extLst>
                    <a:ext uri="{9D8B030D-6E8A-4147-A177-3AD203B41FA5}">
                      <a16:colId xmlns:a16="http://schemas.microsoft.com/office/drawing/2014/main" val="3477347735"/>
                    </a:ext>
                  </a:extLst>
                </a:gridCol>
                <a:gridCol w="1618593">
                  <a:extLst>
                    <a:ext uri="{9D8B030D-6E8A-4147-A177-3AD203B41FA5}">
                      <a16:colId xmlns:a16="http://schemas.microsoft.com/office/drawing/2014/main" val="1758397530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139510779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30826785"/>
                    </a:ext>
                  </a:extLst>
                </a:gridCol>
              </a:tblGrid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Course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Credit </a:t>
                      </a:r>
                      <a:r>
                        <a:rPr lang="en-US" b="0" i="0" dirty="0" err="1">
                          <a:latin typeface="LM Sans 12" pitchFamily="2" charset="77"/>
                        </a:rPr>
                        <a:t>hrs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Days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Times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Instructor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Average 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SEI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Course popularity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984379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9.20am – 10.15am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Joachim Moortgat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LM Sans 12" pitchFamily="2" charset="77"/>
                        </a:rPr>
                        <a:t>NaN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LM Sans 12" pitchFamily="2" charset="77"/>
                        </a:rPr>
                        <a:t>NaN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494424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5751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Tue-</a:t>
                      </a:r>
                      <a:r>
                        <a:rPr lang="en-US" b="0" i="0" dirty="0" err="1">
                          <a:latin typeface="LM Sans 12" pitchFamily="2" charset="77"/>
                        </a:rPr>
                        <a:t>Thur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9.35am - 11.35am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Joachim Moortgat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87%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7.1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207646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5663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Tue-</a:t>
                      </a:r>
                      <a:r>
                        <a:rPr lang="en-US" b="0" i="0" dirty="0" err="1">
                          <a:latin typeface="LM Sans 12" pitchFamily="2" charset="77"/>
                        </a:rPr>
                        <a:t>Thur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11.10am-12.30pm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Franklin Schwartz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Sustainability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044411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5780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Mon-Wed-Fri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9.10am-10.05am  2.40pm-5.30pm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Derek Sawyer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Seismology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447345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5641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Tue-</a:t>
                      </a:r>
                      <a:r>
                        <a:rPr lang="en-US" b="0" i="0" dirty="0" err="1">
                          <a:latin typeface="LM Sans 12" pitchFamily="2" charset="77"/>
                        </a:rPr>
                        <a:t>Thur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12.45pm-2.35pm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LM Sans 12" pitchFamily="2" charset="77"/>
                        </a:rPr>
                        <a:t>Yanlan</a:t>
                      </a:r>
                      <a:r>
                        <a:rPr lang="en-US" b="0" i="0" dirty="0">
                          <a:latin typeface="LM Sans 12" pitchFamily="2" charset="77"/>
                        </a:rPr>
                        <a:t> Liu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598609"/>
                  </a:ext>
                </a:extLst>
              </a:tr>
              <a:tr h="416844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⋮</a:t>
                      </a:r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072368"/>
                  </a:ext>
                </a:extLst>
              </a:tr>
              <a:tr h="659561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5651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Tue-Wed-</a:t>
                      </a:r>
                      <a:r>
                        <a:rPr lang="en-US" b="0" i="0" dirty="0" err="1">
                          <a:latin typeface="LM Sans 12" pitchFamily="2" charset="77"/>
                        </a:rPr>
                        <a:t>Thur</a:t>
                      </a:r>
                      <a:endParaRPr lang="en-US" b="0" i="0" dirty="0">
                        <a:latin typeface="LM Sans 12" pitchFamily="2" charset="77"/>
                      </a:endParaRP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9.35-10.55am and 2.20pm-4.10pm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Audrey Sawyer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Hydrogeology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 dirty="0">
                          <a:latin typeface="LM Sans 12" pitchFamily="2" charset="77"/>
                        </a:rPr>
                        <a:t>…</a:t>
                      </a:r>
                    </a:p>
                    <a:p>
                      <a:endParaRPr lang="en-US" b="0" i="0" dirty="0">
                        <a:latin typeface="LM Sans 12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LM Sans 12" pitchFamily="2" charset="77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76699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C4C9CD0-591C-2CCA-D66E-00027BA26A07}"/>
              </a:ext>
            </a:extLst>
          </p:cNvPr>
          <p:cNvSpPr/>
          <p:nvPr/>
        </p:nvSpPr>
        <p:spPr>
          <a:xfrm>
            <a:off x="100013" y="3800475"/>
            <a:ext cx="12091987" cy="4043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F3C545-6F47-8AC2-C0D0-7508D3B4E218}"/>
              </a:ext>
            </a:extLst>
          </p:cNvPr>
          <p:cNvSpPr txBox="1">
            <a:spLocks/>
          </p:cNvSpPr>
          <p:nvPr/>
        </p:nvSpPr>
        <p:spPr>
          <a:xfrm>
            <a:off x="210207" y="4029074"/>
            <a:ext cx="11586833" cy="2828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Options: replace missing numerical feature values with, e.g., mean/median</a:t>
            </a:r>
          </a:p>
          <a:p>
            <a:r>
              <a:rPr lang="en-US" dirty="0"/>
              <a:t>Replace categorical feature values with, e.g. most common, or separate class</a:t>
            </a:r>
          </a:p>
          <a:p>
            <a:r>
              <a:rPr lang="en-US" b="1" dirty="0">
                <a:effectLst/>
              </a:rPr>
              <a:t>from</a:t>
            </a:r>
            <a:r>
              <a:rPr lang="en-US" dirty="0"/>
              <a:t> </a:t>
            </a:r>
            <a:r>
              <a:rPr lang="en-US" dirty="0" err="1"/>
              <a:t>sklearn.impute</a:t>
            </a:r>
            <a:r>
              <a:rPr lang="en-US" dirty="0"/>
              <a:t> </a:t>
            </a:r>
            <a:r>
              <a:rPr lang="en-US" b="1" dirty="0">
                <a:effectLst/>
              </a:rPr>
              <a:t>import</a:t>
            </a:r>
            <a:r>
              <a:rPr lang="en-US" dirty="0"/>
              <a:t> </a:t>
            </a:r>
            <a:r>
              <a:rPr lang="en-US" dirty="0" err="1"/>
              <a:t>SimpleImputer</a:t>
            </a:r>
            <a:endParaRPr lang="en-US" dirty="0"/>
          </a:p>
          <a:p>
            <a:r>
              <a:rPr lang="en-US" dirty="0"/>
              <a:t>Or..: use ML to estimate missing values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47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B6F7E-172A-6341-3516-670E4183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Scaling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E237A-DE0A-FAB2-9250-3C6E65C80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81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23759</TotalTime>
  <Words>916</Words>
  <Application>Microsoft Macintosh PowerPoint</Application>
  <PresentationFormat>Widescreen</PresentationFormat>
  <Paragraphs>318</Paragraphs>
  <Slides>20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Courier New</vt:lpstr>
      <vt:lpstr>LM Sans 12</vt:lpstr>
      <vt:lpstr>LM Sans 17</vt:lpstr>
      <vt:lpstr>Office Theme</vt:lpstr>
      <vt:lpstr>PowerPoint Presentation</vt:lpstr>
      <vt:lpstr>Overview</vt:lpstr>
      <vt:lpstr>Categorical features</vt:lpstr>
      <vt:lpstr>Example</vt:lpstr>
      <vt:lpstr>Categorical features</vt:lpstr>
      <vt:lpstr>One-Hot-Encoding</vt:lpstr>
      <vt:lpstr>Impute missing values</vt:lpstr>
      <vt:lpstr>Example</vt:lpstr>
      <vt:lpstr>Feature Scaling</vt:lpstr>
      <vt:lpstr>Recap: Simplest Univariate Linear Regression</vt:lpstr>
      <vt:lpstr>Machine Learning as Minimization Schemes</vt:lpstr>
      <vt:lpstr>Challenge &amp; Solution</vt:lpstr>
      <vt:lpstr>Example</vt:lpstr>
      <vt:lpstr>Generalization</vt:lpstr>
      <vt:lpstr>Rescaled Polynomial Features</vt:lpstr>
      <vt:lpstr>Impact on Gradient Descent</vt:lpstr>
      <vt:lpstr>Impact on Gradient Descent</vt:lpstr>
      <vt:lpstr>Learning Curves</vt:lpstr>
      <vt:lpstr>Complementary Solution</vt:lpstr>
      <vt:lpstr>Summary: Pipelines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Moortgat, Joachim B.</dc:creator>
  <cp:lastModifiedBy>Moortgat, Joachim</cp:lastModifiedBy>
  <cp:revision>102</cp:revision>
  <cp:lastPrinted>2022-09-14T11:50:20Z</cp:lastPrinted>
  <dcterms:created xsi:type="dcterms:W3CDTF">2022-09-02T10:55:28Z</dcterms:created>
  <dcterms:modified xsi:type="dcterms:W3CDTF">2025-09-23T19:35:18Z</dcterms:modified>
</cp:coreProperties>
</file>