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400" r:id="rId3"/>
    <p:sldId id="406" r:id="rId4"/>
    <p:sldId id="405" r:id="rId5"/>
    <p:sldId id="409" r:id="rId6"/>
    <p:sldId id="407" r:id="rId7"/>
    <p:sldId id="433" r:id="rId8"/>
    <p:sldId id="432" r:id="rId9"/>
    <p:sldId id="408" r:id="rId10"/>
    <p:sldId id="434" r:id="rId11"/>
    <p:sldId id="412" r:id="rId12"/>
    <p:sldId id="410" r:id="rId13"/>
    <p:sldId id="411" r:id="rId14"/>
    <p:sldId id="413" r:id="rId15"/>
    <p:sldId id="435" r:id="rId16"/>
    <p:sldId id="414" r:id="rId17"/>
    <p:sldId id="430" r:id="rId18"/>
    <p:sldId id="428" r:id="rId19"/>
    <p:sldId id="429" r:id="rId20"/>
    <p:sldId id="416" r:id="rId21"/>
    <p:sldId id="417" r:id="rId22"/>
    <p:sldId id="418" r:id="rId23"/>
    <p:sldId id="419" r:id="rId24"/>
    <p:sldId id="420" r:id="rId25"/>
    <p:sldId id="386" r:id="rId26"/>
    <p:sldId id="415" r:id="rId27"/>
    <p:sldId id="387" r:id="rId28"/>
    <p:sldId id="427" r:id="rId29"/>
    <p:sldId id="403" r:id="rId30"/>
    <p:sldId id="404" r:id="rId31"/>
    <p:sldId id="388" r:id="rId32"/>
    <p:sldId id="431" r:id="rId33"/>
    <p:sldId id="389" r:id="rId34"/>
    <p:sldId id="391" r:id="rId35"/>
    <p:sldId id="421" r:id="rId36"/>
    <p:sldId id="393" r:id="rId37"/>
    <p:sldId id="392" r:id="rId38"/>
    <p:sldId id="394" r:id="rId39"/>
    <p:sldId id="395" r:id="rId40"/>
    <p:sldId id="396" r:id="rId41"/>
    <p:sldId id="397" r:id="rId42"/>
    <p:sldId id="398" r:id="rId43"/>
    <p:sldId id="399" r:id="rId44"/>
    <p:sldId id="39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28"/>
    <p:restoredTop sz="96208"/>
  </p:normalViewPr>
  <p:slideViewPr>
    <p:cSldViewPr snapToGrid="0">
      <p:cViewPr varScale="1">
        <p:scale>
          <a:sx n="128" d="100"/>
          <a:sy n="128" d="100"/>
        </p:scale>
        <p:origin x="52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1E43-286D-A832-D452-E299D61AF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98192-707D-31B2-4A18-139442C67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8F92A-9B1B-AB60-45F0-383059274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6395A-928F-2A91-145A-B10193AA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D7683-FB3A-50CE-6ABC-78E58403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4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F6B33-01CC-E2D9-E0EF-79123B92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A5EB5-2D71-A88A-D3A5-71D7AD04D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6C8F2-6AB0-2098-AE01-89D3D4A0F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6A656-9196-981C-E983-5408FB74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6184E-B3DA-23B4-378B-E84B5954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7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D807DB-5F2B-FE48-2CD4-785EC703C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13B09-334B-05CB-5FEA-19E08D13A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01B42-8CDA-0D99-BEEC-7E93047F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8F829-E1FE-9132-37D1-77C21FCC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93A65-502D-53F6-5FD1-31880DCD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A45F4-4215-F283-94D0-B99925C6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EACCB-270E-3124-C4B3-561AE1C29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98738-CAF6-7B36-0334-6739DAC3B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71721-2802-9408-EB78-D4C201552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C4133-2D16-50C8-3A87-9985F00F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3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54D9-AF8C-D2F0-2503-B5C96F0D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22523-806D-391E-7427-10AFFEC34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0429-EEEC-FE74-BCCA-C605B7B3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B1B05-8369-3B9D-4E0F-C2C717A2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30914-515E-8DC8-13AA-690DEA4E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2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CD90-7954-9FDE-1114-A56C0ED6C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9592D-5FB1-415F-F877-C95DC6FE54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8C490-3C22-B586-8062-55C937863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4F7D1A-E778-98F4-A903-60874AD1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54CDB-47EE-D2F9-A5F0-441BED60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77A3E-C347-588B-9D8B-5373DECF5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78223-CDAA-0004-CC9A-112170B10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844FC-9A49-6AC0-2189-BC55DAF49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30F82-D397-0F5B-2F6E-0A5DC43A1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EBFAF-2464-D090-E010-C62D9279AC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3844D9-1A52-E238-1FFF-9BC38C179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25DFE-FB9C-9656-25BD-F32D458B1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4DE9AB-E691-6B49-55E9-53596E51D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692893-6CCC-88A6-62CA-5E7BC0D8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95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184A0-54FC-DFAB-9F58-FE012B10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78366-D004-72EB-3171-F2A0A0C7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0D7D56-77D8-6AEB-4DD4-EE858928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7B5E7-5801-34BF-4836-A7897F34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62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06CF06-4435-3F79-E88A-A8DB8E97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1BF6A-0951-04E7-A06C-8484EABA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0DB4E-E6D8-41EF-3485-9B146EDB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6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1C8EE-1ED2-861A-6233-70D078EDA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FBF52-4E1C-BF28-4EFA-2C00D4DE8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6399A-D169-5D04-69AB-3A0CA421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43547-E99D-ED7E-B341-B9DEAD74C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5DBAF-08F4-1769-02B9-76AACA586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41A89-F472-CB3F-2DC1-D2D980747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99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52DC-5BD7-7662-D355-0A8FC584B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6EBDD6-1F2A-C891-1F96-02CF446A82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BB2C9-D365-D0C7-8C5F-5C551B7BA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7ED08-255A-DDE1-CF61-63F2E9C7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6F29D-CA7C-1942-BF2F-083BAD189A8D}" type="datetimeFigureOut">
              <a:rPr lang="en-US" smtClean="0"/>
              <a:t>10/1/25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0C2441-194A-E711-3E26-43371DF81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18748-3126-FA0A-625E-974C7C3F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2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EFE538-530F-42E0-DB0E-1D4B72BA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8A20E-14D0-B671-1989-F4AE8AAAF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6BB27-3AAF-9C68-4EAE-2CD2FBE18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6F29D-CA7C-1942-BF2F-083BAD189A8D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2C2F9-CCA6-B1AB-5B8E-98BD77394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573F8-0AA1-FD78-0F37-3D5F9A34F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FF96F-1761-494F-BAA8-28C6B741E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3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21ADA2-6036-A243-A2A8-99946F212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97169" y="1511458"/>
            <a:ext cx="6858002" cy="38636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15020C-0391-1543-9C8C-47F8F9078D0D}"/>
              </a:ext>
            </a:extLst>
          </p:cNvPr>
          <p:cNvSpPr/>
          <p:nvPr/>
        </p:nvSpPr>
        <p:spPr>
          <a:xfrm>
            <a:off x="3863664" y="4904720"/>
            <a:ext cx="8328336" cy="1938992"/>
          </a:xfrm>
          <a:prstGeom prst="rect">
            <a:avLst/>
          </a:prstGeom>
          <a:solidFill>
            <a:srgbClr val="7CD2F6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LM Sans 17" pitchFamily="2" charset="77"/>
              </a:rPr>
              <a:t>Lecture 6</a:t>
            </a:r>
          </a:p>
          <a:p>
            <a:pPr algn="ctr"/>
            <a:r>
              <a:rPr lang="en-US" sz="4000" b="1" dirty="0">
                <a:latin typeface="LM Sans 17" pitchFamily="2" charset="77"/>
              </a:rPr>
              <a:t>Cross-Validation &amp;</a:t>
            </a:r>
          </a:p>
          <a:p>
            <a:pPr algn="ctr"/>
            <a:r>
              <a:rPr lang="en-US" sz="4000" b="1" dirty="0">
                <a:latin typeface="LM Sans 17" pitchFamily="2" charset="77"/>
              </a:rPr>
              <a:t>Lasso and Ridge Regularization </a:t>
            </a:r>
          </a:p>
        </p:txBody>
      </p:sp>
    </p:spTree>
    <p:extLst>
      <p:ext uri="{BB962C8B-B14F-4D97-AF65-F5344CB8AC3E}">
        <p14:creationId xmlns:p14="http://schemas.microsoft.com/office/powerpoint/2010/main" val="1424053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93519-B90B-C22C-6CB8-8712C454F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Curve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1AEB4B-68BD-C3F1-7718-DF65C8EB6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862" y="1436624"/>
            <a:ext cx="6840474" cy="530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38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D5A7C-93AD-2183-1DDC-CE0D0B246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AD7F0-0A72-1DF4-B703-0718174F9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Bias is due to model not being sophisticated enough</a:t>
            </a:r>
          </a:p>
          <a:p>
            <a:r>
              <a:rPr lang="en-US" sz="2400" dirty="0"/>
              <a:t>Increasing amount of (training/validation) data does not help</a:t>
            </a:r>
          </a:p>
          <a:p>
            <a:endParaRPr lang="en-US" sz="2400" dirty="0"/>
          </a:p>
          <a:p>
            <a:r>
              <a:rPr lang="en-US" sz="2400" dirty="0"/>
              <a:t>Solutions:</a:t>
            </a:r>
          </a:p>
          <a:p>
            <a:pPr lvl="1"/>
            <a:r>
              <a:rPr lang="en-US" sz="2000" dirty="0"/>
              <a:t>More complex model, such as higher-order polynomial, neural network, decision trees, etc.</a:t>
            </a:r>
          </a:p>
          <a:p>
            <a:pPr lvl="1"/>
            <a:r>
              <a:rPr lang="en-US" sz="2000" dirty="0"/>
              <a:t>Or! Additional features (e.g., not just pressure but also temperature, etc.). </a:t>
            </a:r>
          </a:p>
        </p:txBody>
      </p:sp>
    </p:spTree>
    <p:extLst>
      <p:ext uri="{BB962C8B-B14F-4D97-AF65-F5344CB8AC3E}">
        <p14:creationId xmlns:p14="http://schemas.microsoft.com/office/powerpoint/2010/main" val="3546688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FA757-1854-5D2E-E271-EE66698FE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– Precise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56794-0B23-65F3-3439-21C9CCB70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3842"/>
          </a:xfrm>
        </p:spPr>
        <p:txBody>
          <a:bodyPr>
            <a:normAutofit/>
          </a:bodyPr>
          <a:lstStyle/>
          <a:p>
            <a:r>
              <a:rPr lang="en-US" sz="2400" dirty="0"/>
              <a:t>Consider same definitions for </a:t>
            </a:r>
            <a:r>
              <a:rPr lang="en-US" sz="2400" i="1" dirty="0"/>
              <a:t>m</a:t>
            </a:r>
            <a:r>
              <a:rPr lang="en-US" sz="2400" dirty="0"/>
              <a:t> samples and </a:t>
            </a:r>
            <a:r>
              <a:rPr lang="en-US" sz="2400" i="1" dirty="0"/>
              <a:t>B</a:t>
            </a:r>
            <a:r>
              <a:rPr lang="en-US" sz="2400" dirty="0"/>
              <a:t> training data samples</a:t>
            </a:r>
          </a:p>
          <a:p>
            <a:r>
              <a:rPr lang="en-US" sz="2400" dirty="0"/>
              <a:t>Variance is ‘spread’ of individual model predictions around the averaged model prediction across </a:t>
            </a:r>
            <a:r>
              <a:rPr lang="en-US" sz="2400" i="1" dirty="0"/>
              <a:t>B</a:t>
            </a:r>
            <a:r>
              <a:rPr lang="en-US" sz="2400" dirty="0"/>
              <a:t> sets of training data, with ‘spread’ defined just like a MSE:</a:t>
            </a:r>
          </a:p>
          <a:p>
            <a:r>
              <a:rPr lang="en-US" sz="2400" dirty="0"/>
              <a:t>For one measurement point:</a:t>
            </a:r>
          </a:p>
          <a:p>
            <a:pPr marL="0" indent="0">
              <a:buNone/>
            </a:pPr>
            <a:r>
              <a:rPr lang="en-US" sz="2400" dirty="0"/>
              <a:t>   (doesn’t care about true value)</a:t>
            </a:r>
          </a:p>
          <a:p>
            <a:r>
              <a:rPr lang="en-US" sz="2400" dirty="0"/>
              <a:t>Across all measurements: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Analogy: imagine throwing 20 darts at a dart board:</a:t>
            </a:r>
          </a:p>
          <a:p>
            <a:pPr lvl="1"/>
            <a:r>
              <a:rPr lang="en-US" sz="2000" dirty="0"/>
              <a:t>Bias is distance between average location of darts and bullseye (‘intercept’)</a:t>
            </a:r>
          </a:p>
          <a:p>
            <a:pPr lvl="1"/>
            <a:r>
              <a:rPr lang="en-US" sz="2000" dirty="0"/>
              <a:t>Variance is the spread in the darts around their average location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94BA6F-9472-F3D8-523D-8B5041F43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49" y="3099594"/>
            <a:ext cx="3797300" cy="901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FDD886-9EEE-F3E0-B17E-F623B8868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834" y="4047728"/>
            <a:ext cx="39370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6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5EB35-09DD-BFA7-7167-1F1876CB6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A418A2-0B90-E461-5B66-4CE0768150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95718" y="218264"/>
            <a:ext cx="10296281" cy="64735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E9E11A-2BD8-71DE-4B34-74DDB7B54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6742"/>
            <a:ext cx="10515600" cy="1325563"/>
          </a:xfrm>
        </p:spPr>
        <p:txBody>
          <a:bodyPr/>
          <a:lstStyle/>
          <a:p>
            <a:r>
              <a:rPr lang="en-US" dirty="0"/>
              <a:t>Illustration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A95AD2-D020-A4FB-CFD6-0AD2D1F6645A}"/>
              </a:ext>
            </a:extLst>
          </p:cNvPr>
          <p:cNvSpPr txBox="1"/>
          <p:nvPr/>
        </p:nvSpPr>
        <p:spPr>
          <a:xfrm>
            <a:off x="0" y="865631"/>
            <a:ext cx="1895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</a:t>
            </a:r>
            <a:r>
              <a:rPr lang="en-US" sz="2800" baseline="30000" dirty="0"/>
              <a:t>th</a:t>
            </a:r>
            <a:r>
              <a:rPr lang="en-US" sz="2800" dirty="0"/>
              <a:t> order polynomial fits</a:t>
            </a:r>
          </a:p>
        </p:txBody>
      </p:sp>
    </p:spTree>
    <p:extLst>
      <p:ext uri="{BB962C8B-B14F-4D97-AF65-F5344CB8AC3E}">
        <p14:creationId xmlns:p14="http://schemas.microsoft.com/office/powerpoint/2010/main" val="3471386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371F1-4972-8583-298B-D37088D18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46F378-F884-0CA4-B7A6-2206F0FF43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003"/>
            <a:ext cx="12184807" cy="6438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945CBF-94C1-9CB2-195E-72ADB1FD90D9}"/>
              </a:ext>
            </a:extLst>
          </p:cNvPr>
          <p:cNvSpPr txBox="1"/>
          <p:nvPr/>
        </p:nvSpPr>
        <p:spPr>
          <a:xfrm>
            <a:off x="372533" y="6444762"/>
            <a:ext cx="11252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MSE on training and test data</a:t>
            </a:r>
            <a:r>
              <a:rPr lang="en-US" b="1" dirty="0"/>
              <a:t> </a:t>
            </a:r>
            <a:r>
              <a:rPr lang="en-US" dirty="0"/>
              <a:t>very different for small </a:t>
            </a:r>
            <a:r>
              <a:rPr lang="en-US" i="1" dirty="0"/>
              <a:t>m</a:t>
            </a:r>
            <a:r>
              <a:rPr lang="en-US" dirty="0"/>
              <a:t>, </a:t>
            </a:r>
            <a:r>
              <a:rPr lang="en-US" b="1" dirty="0"/>
              <a:t>overfitting</a:t>
            </a:r>
            <a:r>
              <a:rPr lang="en-US" dirty="0"/>
              <a:t>, but converge and reduce to zero for very large </a:t>
            </a:r>
            <a:r>
              <a:rPr lang="en-US" i="1" dirty="0"/>
              <a:t>m</a:t>
            </a:r>
            <a:r>
              <a:rPr lang="en-US" dirty="0"/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4820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743FA-54BD-A172-377A-F81BF3FC4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</a:t>
            </a:r>
            <a:r>
              <a:rPr lang="en-US" i="1" dirty="0"/>
              <a:t>m</a:t>
            </a:r>
            <a:r>
              <a:rPr lang="en-US" dirty="0"/>
              <a:t> Does Feature Selection!</a:t>
            </a: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B3EA8-96DD-D6F1-D51D-7CFC2C4B5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021" y="2791968"/>
            <a:ext cx="6712980" cy="4066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96F438-F6CF-2315-9C19-54070CBBB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" y="2791968"/>
            <a:ext cx="6712980" cy="4066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F9EDF5-8D5D-0495-B668-1E660EE592C9}"/>
              </a:ext>
            </a:extLst>
          </p:cNvPr>
          <p:cNvSpPr txBox="1"/>
          <p:nvPr/>
        </p:nvSpPr>
        <p:spPr>
          <a:xfrm>
            <a:off x="3938016" y="2072640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runs</a:t>
            </a:r>
          </a:p>
        </p:txBody>
      </p:sp>
    </p:spTree>
    <p:extLst>
      <p:ext uri="{BB962C8B-B14F-4D97-AF65-F5344CB8AC3E}">
        <p14:creationId xmlns:p14="http://schemas.microsoft.com/office/powerpoint/2010/main" val="135056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5CB9F-3F8A-0A5A-B33E-86250FD21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6B4AF8-E547-5FF1-0D20-3FC55870EF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511167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For small/finite </a:t>
                </a:r>
                <a:r>
                  <a:rPr lang="en-US" sz="2400" i="1" dirty="0"/>
                  <a:t>m</a:t>
                </a:r>
                <a:r>
                  <a:rPr lang="en-US" sz="2400" dirty="0"/>
                  <a:t>, model may memorize training data but does not generalize to new unseen data: </a:t>
                </a:r>
                <a:r>
                  <a:rPr lang="en-US" sz="2400" b="1" dirty="0"/>
                  <a:t>overfitting</a:t>
                </a:r>
                <a:r>
                  <a:rPr lang="en-US" sz="2400" dirty="0"/>
                  <a:t>, especially when extrapolating. </a:t>
                </a:r>
              </a:p>
              <a:p>
                <a:r>
                  <a:rPr lang="en-US" sz="2400" dirty="0"/>
                  <a:t>E.g., high-order polynomial ‘wiggles’ between selected training points</a:t>
                </a:r>
              </a:p>
              <a:p>
                <a:r>
                  <a:rPr lang="en-US" sz="2400" dirty="0"/>
                  <a:t>With increasing </a:t>
                </a:r>
                <a:r>
                  <a:rPr lang="en-US" sz="2400" i="1" dirty="0"/>
                  <a:t>m</a:t>
                </a:r>
                <a:r>
                  <a:rPr lang="en-US" sz="2400" dirty="0"/>
                  <a:t>, ‘wiggles’ in training data and test data are similar (sampling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sz="2400" b="0" dirty="0"/>
                  <a:t> irreducible noise) and variance-MSE for both converge</a:t>
                </a:r>
              </a:p>
              <a:p>
                <a:r>
                  <a:rPr lang="en-US" sz="2400" dirty="0"/>
                  <a:t>For infinite </a:t>
                </a:r>
                <a:r>
                  <a:rPr lang="en-US" sz="2400" i="1" dirty="0"/>
                  <a:t>m</a:t>
                </a:r>
                <a:r>
                  <a:rPr lang="en-US" sz="2400" dirty="0"/>
                  <a:t>, variance approaches zero and higher-order terms reduce</a:t>
                </a:r>
              </a:p>
              <a:p>
                <a:endParaRPr lang="en-US" sz="2400" b="0" dirty="0"/>
              </a:p>
              <a:p>
                <a:r>
                  <a:rPr lang="en-US" sz="2400" dirty="0"/>
                  <a:t>But what about for feasible finite </a:t>
                </a:r>
                <a:r>
                  <a:rPr lang="en-US" sz="2400" i="1" dirty="0"/>
                  <a:t>m</a:t>
                </a:r>
                <a:r>
                  <a:rPr lang="en-US" sz="2400" dirty="0"/>
                  <a:t>?</a:t>
                </a:r>
              </a:p>
              <a:p>
                <a:endParaRPr lang="en-US" sz="2400" b="0" dirty="0"/>
              </a:p>
              <a:p>
                <a:r>
                  <a:rPr lang="en-US" sz="2400" b="1" dirty="0"/>
                  <a:t>Answer</a:t>
                </a:r>
                <a:r>
                  <a:rPr lang="en-US" sz="2400" dirty="0"/>
                  <a:t>: Regularization (after a bit more patience)</a:t>
                </a:r>
                <a:endParaRPr lang="en-US" sz="2400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6B4AF8-E547-5FF1-0D20-3FC55870EF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511167"/>
              </a:xfrm>
              <a:blipFill>
                <a:blip r:embed="rId2"/>
                <a:stretch>
                  <a:fillRect l="-844" t="-1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63268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B033C-06B2-D28B-127E-901949A5C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01526-93AF-E646-28CE-D117E7721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model has </a:t>
            </a:r>
            <a:r>
              <a:rPr lang="en-US" i="1" dirty="0"/>
              <a:t>some</a:t>
            </a:r>
            <a:r>
              <a:rPr lang="en-US" dirty="0"/>
              <a:t> bias/variance/measurement errors</a:t>
            </a:r>
          </a:p>
          <a:p>
            <a:endParaRPr lang="en-US" dirty="0"/>
          </a:p>
          <a:p>
            <a:r>
              <a:rPr lang="en-US" dirty="0"/>
              <a:t>High-bias, low-variance suggests underfitting</a:t>
            </a:r>
          </a:p>
          <a:p>
            <a:r>
              <a:rPr lang="en-US" dirty="0"/>
              <a:t>Low-bias, high-variance suggests overfitting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789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4FDD0-A10B-9729-E43C-A523BF4CE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High-Bias, Low-Variance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255E4-ACD6-973D-1A13-D58F50AB3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5434"/>
            <a:ext cx="10383078" cy="548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0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953F0-0F73-F3B5-482B-7011647F3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B8FA-C7B4-1BC7-4D34-B99330CC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High-Variance, Low-Bias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A65DC-A049-336A-ACEE-117391A7BB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8201" y="1375434"/>
            <a:ext cx="10383076" cy="548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52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81470-B570-6DCD-152E-B3F95E9FA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069EA-9E2C-8BE9-0DEA-846A12DAF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handle underfitting/overfitting?</a:t>
            </a:r>
          </a:p>
          <a:p>
            <a:pPr lvl="1"/>
            <a:r>
              <a:rPr lang="en-US" dirty="0"/>
              <a:t>Meaning of </a:t>
            </a:r>
            <a:r>
              <a:rPr lang="en-US" b="1" dirty="0"/>
              <a:t>bias</a:t>
            </a:r>
            <a:r>
              <a:rPr lang="en-US" dirty="0"/>
              <a:t> and </a:t>
            </a:r>
            <a:r>
              <a:rPr lang="en-US" b="1" dirty="0"/>
              <a:t>variance</a:t>
            </a:r>
          </a:p>
          <a:p>
            <a:pPr lvl="1"/>
            <a:r>
              <a:rPr lang="en-US" b="1" dirty="0"/>
              <a:t>Cross-validation</a:t>
            </a:r>
          </a:p>
          <a:p>
            <a:pPr lvl="1"/>
            <a:r>
              <a:rPr lang="en-US" b="1" dirty="0"/>
              <a:t>Lasso</a:t>
            </a:r>
            <a:r>
              <a:rPr lang="en-US" dirty="0"/>
              <a:t> &amp; </a:t>
            </a:r>
            <a:r>
              <a:rPr lang="en-US" b="1" dirty="0"/>
              <a:t>Ridge Regularization</a:t>
            </a:r>
          </a:p>
          <a:p>
            <a:pPr lvl="1"/>
            <a:r>
              <a:rPr lang="en-US" dirty="0"/>
              <a:t>Feature selection</a:t>
            </a:r>
          </a:p>
        </p:txBody>
      </p:sp>
    </p:spTree>
    <p:extLst>
      <p:ext uri="{BB962C8B-B14F-4D97-AF65-F5344CB8AC3E}">
        <p14:creationId xmlns:p14="http://schemas.microsoft.com/office/powerpoint/2010/main" val="2710158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A68D8-FE83-4382-6F89-B8562EBD4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Cross-Validation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CC752-7ED8-8D58-7756-C9340492E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53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85397-3E48-2195-2C0C-C84309E84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8CFF9-D6F1-2482-C371-F3273F4CE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Objective of ML algorithms is to find a </a:t>
            </a:r>
            <a:r>
              <a:rPr lang="en-US" sz="2400" i="1" dirty="0"/>
              <a:t>model</a:t>
            </a:r>
            <a:r>
              <a:rPr lang="en-US" sz="2400" dirty="0"/>
              <a:t> for a problem based on limited data (e.g., measurements) to make </a:t>
            </a:r>
            <a:r>
              <a:rPr lang="en-US" sz="2400" b="1" i="1" dirty="0"/>
              <a:t>predictions</a:t>
            </a:r>
            <a:r>
              <a:rPr lang="en-US" sz="2400" dirty="0"/>
              <a:t> for other conditions</a:t>
            </a:r>
          </a:p>
          <a:p>
            <a:r>
              <a:rPr lang="en-US" sz="2400" dirty="0"/>
              <a:t>Model that fits training data but doesn’t generalize to new data is useless </a:t>
            </a:r>
          </a:p>
          <a:p>
            <a:r>
              <a:rPr lang="en-US" sz="2400" dirty="0"/>
              <a:t>In supervised learning, when we have (labeled) measurements we can ‘fake’ future measurements by splitting into training and hold-out validation data. </a:t>
            </a:r>
          </a:p>
          <a:p>
            <a:r>
              <a:rPr lang="en-US" sz="2400" dirty="0"/>
              <a:t>Fit model to training data, predict for validation data, report MSE on the latter.</a:t>
            </a:r>
          </a:p>
          <a:p>
            <a:r>
              <a:rPr lang="en-US" sz="2400" dirty="0"/>
              <a:t>One such split is generally not sufficient for small/finite </a:t>
            </a:r>
            <a:r>
              <a:rPr lang="en-US" sz="2400" i="1" dirty="0"/>
              <a:t>m</a:t>
            </a:r>
            <a:r>
              <a:rPr lang="en-US" sz="2400" dirty="0"/>
              <a:t>.  </a:t>
            </a:r>
          </a:p>
          <a:p>
            <a:r>
              <a:rPr lang="en-US" sz="2400" b="1" dirty="0"/>
              <a:t>Solution</a:t>
            </a:r>
            <a:r>
              <a:rPr lang="en-US" sz="2400" dirty="0"/>
              <a:t>: </a:t>
            </a:r>
            <a:r>
              <a:rPr lang="en-US" sz="2400" i="1" dirty="0"/>
              <a:t>K</a:t>
            </a:r>
            <a:r>
              <a:rPr lang="en-US" sz="2400" dirty="0"/>
              <a:t>-fold </a:t>
            </a:r>
            <a:r>
              <a:rPr lang="en-US" sz="2400" b="1" dirty="0"/>
              <a:t>cross-validation</a:t>
            </a:r>
            <a:r>
              <a:rPr lang="en-US" sz="2400" dirty="0"/>
              <a:t>, i.e. do </a:t>
            </a:r>
            <a:r>
              <a:rPr lang="en-US" sz="2400" dirty="0" err="1"/>
              <a:t>train:validation</a:t>
            </a:r>
            <a:r>
              <a:rPr lang="en-US" sz="2400" dirty="0"/>
              <a:t> split </a:t>
            </a:r>
            <a:r>
              <a:rPr lang="en-US" sz="2400" i="1" dirty="0"/>
              <a:t>K</a:t>
            </a:r>
            <a:r>
              <a:rPr lang="en-US" sz="2400" dirty="0"/>
              <a:t> times to get better </a:t>
            </a:r>
            <a:r>
              <a:rPr lang="en-US" sz="2400" i="1" dirty="0"/>
              <a:t>statistics</a:t>
            </a:r>
            <a:r>
              <a:rPr lang="en-US" sz="2400" dirty="0"/>
              <a:t> on model generalizability.</a:t>
            </a:r>
          </a:p>
        </p:txBody>
      </p:sp>
    </p:spTree>
    <p:extLst>
      <p:ext uri="{BB962C8B-B14F-4D97-AF65-F5344CB8AC3E}">
        <p14:creationId xmlns:p14="http://schemas.microsoft.com/office/powerpoint/2010/main" val="352049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6E9DC-F1E3-2EB1-103A-68C1EA4B9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fit 15</a:t>
            </a:r>
            <a:r>
              <a:rPr lang="en-US" baseline="30000" dirty="0"/>
              <a:t>th</a:t>
            </a:r>
            <a:r>
              <a:rPr lang="en-US" dirty="0"/>
              <a:t>–order polynomial to 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C51A1-CFA4-C49F-8739-77560DA4B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Remember, extrapolation always problematic so randomize before split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F8DB2-230B-0925-BDAD-7E9CD1DBC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1822"/>
            <a:ext cx="6096000" cy="42261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DB4643-BCEF-7BE0-BDA1-310536148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232" y="2826203"/>
            <a:ext cx="5519928" cy="403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05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4CAA3-9012-8DAA-A9C7-BAF9BF511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49F65-8418-1214-21DC-7AEC4D57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fit 15</a:t>
            </a:r>
            <a:r>
              <a:rPr lang="en-US" baseline="30000" dirty="0"/>
              <a:t>th</a:t>
            </a:r>
            <a:r>
              <a:rPr lang="en-US" dirty="0"/>
              <a:t>–order polynomial to 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00034-ADD7-7E7C-2844-39AA6D80E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5-fold cross-validation. Fits all look good, but completely different polynomials!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139F85-E63F-E54A-6815-02DDB9506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2" y="2565090"/>
            <a:ext cx="11616112" cy="429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47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4D64D-E16D-8BEF-12D6-89F9F6DA9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D40C0-6A76-7CED-607E-F492742C1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fit 15</a:t>
            </a:r>
            <a:r>
              <a:rPr lang="en-US" baseline="30000" dirty="0"/>
              <a:t>th</a:t>
            </a:r>
            <a:r>
              <a:rPr lang="en-US" dirty="0"/>
              <a:t>–order polynomial to 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856E3-7F21-C737-D41B-D4F968AD9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5-fold cross-validation: Validation errors generally larger than training errors:</a:t>
            </a:r>
          </a:p>
          <a:p>
            <a:r>
              <a:rPr lang="en-US" sz="2400" dirty="0"/>
              <a:t>Overfitting!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0C2C7B-29EB-1C98-AD19-36D9A58CE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672" y="2508758"/>
            <a:ext cx="5715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41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A64D-512C-FD9B-9FA7-3BEF35EC6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AE039-3B0A-F35C-9728-B49BA6EEB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Ridge &amp; Lasso Regularized Numeric or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321262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4D3E-7F0B-B546-576C-091758AA8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A1837-15AD-3E8B-E2E9-DDCE7CF2FC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940935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Remember, in both numerical &amp; logistic regression we fit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400" dirty="0"/>
                  <a:t>, often for many features, </a:t>
                </a:r>
                <a:r>
                  <a:rPr lang="en-US" sz="2400" i="1" dirty="0"/>
                  <a:t>n</a:t>
                </a:r>
                <a:r>
                  <a:rPr lang="en-US" sz="2400" dirty="0"/>
                  <a:t>, whether ‘independent’ or polynomial.</a:t>
                </a:r>
              </a:p>
              <a:p>
                <a:r>
                  <a:rPr lang="en-US" sz="2400" dirty="0"/>
                  <a:t>In ML, we generally don’t know optimal </a:t>
                </a:r>
                <a:r>
                  <a:rPr lang="en-US" sz="2400" i="1" dirty="0"/>
                  <a:t>n</a:t>
                </a:r>
                <a:r>
                  <a:rPr lang="en-US" sz="2400" dirty="0"/>
                  <a:t> features </a:t>
                </a:r>
                <a:r>
                  <a:rPr lang="en-US" sz="2400" i="1" dirty="0"/>
                  <a:t>a priori</a:t>
                </a:r>
                <a:r>
                  <a:rPr lang="en-US" sz="2400" dirty="0"/>
                  <a:t>. </a:t>
                </a:r>
              </a:p>
              <a:p>
                <a:r>
                  <a:rPr lang="en-US" sz="2400" dirty="0"/>
                  <a:t>When choosing too few features: underfitting/bias</a:t>
                </a:r>
              </a:p>
              <a:p>
                <a:r>
                  <a:rPr lang="en-US" sz="2400" dirty="0"/>
                  <a:t>When choosing too many: overfitting/variance</a:t>
                </a:r>
              </a:p>
              <a:p>
                <a:endParaRPr lang="en-US" sz="2400" dirty="0"/>
              </a:p>
              <a:p>
                <a:r>
                  <a:rPr lang="en-US" sz="2400" b="1" dirty="0"/>
                  <a:t>Objective</a:t>
                </a:r>
                <a:r>
                  <a:rPr lang="en-US" sz="2400" dirty="0"/>
                  <a:t>: How do we find sufficient but fewest features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 with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?</a:t>
                </a:r>
              </a:p>
              <a:p>
                <a:r>
                  <a:rPr lang="en-US" sz="2400" b="1" dirty="0"/>
                  <a:t>Alternatively</a:t>
                </a:r>
                <a:r>
                  <a:rPr lang="en-US" sz="2400" dirty="0"/>
                  <a:t>: how do we </a:t>
                </a:r>
                <a:r>
                  <a:rPr lang="en-US" sz="2400" b="1" i="1" dirty="0"/>
                  <a:t>penalize</a:t>
                </a:r>
                <a:r>
                  <a:rPr lang="en-US" sz="2400" dirty="0"/>
                  <a:t> too many features. </a:t>
                </a:r>
              </a:p>
              <a:p>
                <a:r>
                  <a:rPr lang="en-US" sz="2400" dirty="0"/>
                  <a:t>Or, how to find fit with low MSE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 but also smallest possible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7A1837-15AD-3E8B-E2E9-DDCE7CF2FC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940935"/>
              </a:xfrm>
              <a:blipFill>
                <a:blip r:embed="rId2"/>
                <a:stretch>
                  <a:fillRect l="-844" t="-11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21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CD97C-94B0-093B-7B3F-1AFBCAF5B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Idea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4F32FB-9EC1-1261-1C66-0909DE3C80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Remember that all ML algorithms fit some hypothesis model by minimizing error in fitting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e.g., MSE:</a:t>
                </a:r>
              </a:p>
              <a:p>
                <a:endParaRPr lang="en-US" dirty="0"/>
              </a:p>
              <a:p>
                <a:r>
                  <a:rPr lang="en-US" dirty="0"/>
                  <a:t>But this does not penalize overly complex models with all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≫0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How to improve?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74F32FB-9EC1-1261-1C66-0909DE3C80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DA83EF2-7F73-84F9-C9CF-BB28C4C9A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064" y="2254907"/>
            <a:ext cx="3331269" cy="67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1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5435D-E009-0879-BC28-D34FC0CE2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CE59B-2870-9E83-FC9C-E6CF7CA97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638E69-09EE-9157-6F92-4463C9C69F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Again, embarrassingly simple solution: add extra penalty/cost/error for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with a user-tunable </a:t>
                </a:r>
                <a:r>
                  <a:rPr lang="en-US" b="1" dirty="0"/>
                  <a:t>regularization strength </a:t>
                </a:r>
                <a:r>
                  <a:rPr lang="en-US" dirty="0"/>
                  <a:t>𝝀:</a:t>
                </a:r>
              </a:p>
              <a:p>
                <a:r>
                  <a:rPr lang="en-US" dirty="0"/>
                  <a:t>Lasso, </a:t>
                </a:r>
                <a:r>
                  <a:rPr lang="en-US" b="1" dirty="0"/>
                  <a:t>L</a:t>
                </a:r>
                <a:r>
                  <a:rPr lang="en-US" dirty="0"/>
                  <a:t>east </a:t>
                </a:r>
                <a:r>
                  <a:rPr lang="en-US" b="1" dirty="0"/>
                  <a:t>A</a:t>
                </a:r>
                <a:r>
                  <a:rPr lang="en-US" dirty="0"/>
                  <a:t>bsolute </a:t>
                </a:r>
                <a:r>
                  <a:rPr lang="en-US" b="1" dirty="0"/>
                  <a:t>S</a:t>
                </a:r>
                <a:r>
                  <a:rPr lang="en-US" dirty="0"/>
                  <a:t>hrinkage and </a:t>
                </a:r>
                <a:r>
                  <a:rPr lang="en-US" b="1" dirty="0"/>
                  <a:t>S</a:t>
                </a:r>
                <a:r>
                  <a:rPr lang="en-US" dirty="0"/>
                  <a:t>election </a:t>
                </a:r>
                <a:r>
                  <a:rPr lang="en-US" b="1" dirty="0"/>
                  <a:t>O</a:t>
                </a:r>
                <a:r>
                  <a:rPr lang="en-US" dirty="0"/>
                  <a:t>perator: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Ridge regularization: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638E69-09EE-9157-6F92-4463C9C69F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5CFCB66-FDCE-A9F6-A9F1-47BA5AE61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782" y="5262563"/>
            <a:ext cx="5773783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370419-B515-0BD8-1771-B25386AA5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782" y="3444715"/>
            <a:ext cx="5803042" cy="9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0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06B5A-16F6-AF2B-5A19-3854EE111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Python code for Ridge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179C7-DF0B-A939-F843-6ACB18884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Cost and cost gradient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8E4F4-43E9-11AF-7F14-38C3C7475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400300"/>
            <a:ext cx="10075765" cy="43513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CD17A54-E146-F694-3217-836CED3B2E1B}"/>
              </a:ext>
            </a:extLst>
          </p:cNvPr>
          <p:cNvSpPr/>
          <p:nvPr/>
        </p:nvSpPr>
        <p:spPr>
          <a:xfrm>
            <a:off x="1976165" y="3716433"/>
            <a:ext cx="7799832" cy="85953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F22158D-A008-3D21-7044-135CA6135B9C}"/>
              </a:ext>
            </a:extLst>
          </p:cNvPr>
          <p:cNvSpPr/>
          <p:nvPr/>
        </p:nvSpPr>
        <p:spPr>
          <a:xfrm>
            <a:off x="2064557" y="5688156"/>
            <a:ext cx="7799832" cy="85953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6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E0050-A469-4829-D3E6-E757B5A3D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Underfitting/Overfitting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0E19E-D81E-D989-C944-05CF3A6CE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= Bias &amp; Variance</a:t>
            </a:r>
          </a:p>
        </p:txBody>
      </p:sp>
    </p:spTree>
    <p:extLst>
      <p:ext uri="{BB962C8B-B14F-4D97-AF65-F5344CB8AC3E}">
        <p14:creationId xmlns:p14="http://schemas.microsoft.com/office/powerpoint/2010/main" val="2046688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048FDA-E4B9-3551-2E86-C7425AD7E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845"/>
            <a:ext cx="12192000" cy="618631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3B709FB-B894-9ED7-E7D4-1C2CD143D269}"/>
              </a:ext>
            </a:extLst>
          </p:cNvPr>
          <p:cNvSpPr/>
          <p:nvPr/>
        </p:nvSpPr>
        <p:spPr>
          <a:xfrm>
            <a:off x="1389888" y="2295144"/>
            <a:ext cx="7799832" cy="85953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DB5F5-8651-56B1-CC68-1111B672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/>
              <a:t>Example: Ridge Regression (still 15</a:t>
            </a:r>
            <a:r>
              <a:rPr lang="en-US" baseline="30000" dirty="0"/>
              <a:t>th</a:t>
            </a:r>
            <a:r>
              <a:rPr lang="en-US" dirty="0"/>
              <a:t> order poly)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90BF4-4681-9E41-26FB-7654FA30D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5-fold cross-validation with 𝝀=1</a:t>
            </a:r>
          </a:p>
          <a:p>
            <a:r>
              <a:rPr lang="en-US" dirty="0"/>
              <a:t>See how higher-order terms are much smaller (but not zero)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DFE492-544D-EA2C-B2DF-E3295F4B2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" y="2682794"/>
            <a:ext cx="12181510" cy="41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19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76327-90EC-A4BA-226F-304549563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F29CB-D8D8-3CB4-0811-22A89229F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Remember, without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C5B6C-98BB-C70D-554C-A675ACE5A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5-fold cross-validation. Fits all look good, but completely different polynomials!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A0CF5D-DBB5-8863-517E-C24AE19B8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72" y="2565090"/>
            <a:ext cx="11616112" cy="429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1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DB5F5-8651-56B1-CC68-1111B672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Lasso Regression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90BF4-4681-9E41-26FB-7654FA30D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For 𝝀=1, all terms beyond quadratic are exactly zero</a:t>
            </a:r>
          </a:p>
          <a:p>
            <a:r>
              <a:rPr lang="en-US" dirty="0"/>
              <a:t>True </a:t>
            </a:r>
            <a:r>
              <a:rPr lang="en-US" b="1" dirty="0"/>
              <a:t>automatic feature selection!!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CC90D0-C16C-F2F4-CC37-FA5079CB4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684700"/>
            <a:ext cx="12063805" cy="41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58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DB5F5-8651-56B1-CC68-1111B672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Lasso Regression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90BF4-4681-9E41-26FB-7654FA30D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For 𝝀=10, all terms beyond linear are zero…</a:t>
            </a:r>
          </a:p>
          <a:p>
            <a:r>
              <a:rPr lang="en-US" dirty="0"/>
              <a:t>Too much regularization: needs tuning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CE37E5-89AA-F80F-877E-B69A688C2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0787"/>
            <a:ext cx="12192000" cy="421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77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EBF39-8F84-B59F-1900-0157C0242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Subtlety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98BEE6-E198-2ABC-44D2-7CE3E274E9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What regularization strength should you pick?</a:t>
                </a:r>
              </a:p>
              <a:p>
                <a:r>
                  <a:rPr lang="en-US" sz="2400" b="1" dirty="0"/>
                  <a:t>Answer</a:t>
                </a:r>
                <a:r>
                  <a:rPr lang="en-US" sz="2400" dirty="0"/>
                  <a:t>: use cross-validation to determine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Important subtlety: tuning hyperparameters like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 through cross-validation ‘pollutes’ the validation data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You need a </a:t>
                </a:r>
                <a:r>
                  <a:rPr lang="en-US" sz="2400" b="1" dirty="0"/>
                  <a:t>triple</a:t>
                </a:r>
                <a:r>
                  <a:rPr lang="en-US" sz="2400" dirty="0"/>
                  <a:t> split: </a:t>
                </a:r>
                <a:r>
                  <a:rPr lang="en-US" sz="2400" b="1" dirty="0" err="1"/>
                  <a:t>training</a:t>
                </a:r>
                <a:r>
                  <a:rPr lang="en-US" sz="2400" dirty="0" err="1"/>
                  <a:t>:</a:t>
                </a:r>
                <a:r>
                  <a:rPr lang="en-US" sz="2400" b="1" dirty="0" err="1"/>
                  <a:t>validation</a:t>
                </a:r>
                <a:r>
                  <a:rPr lang="en-US" sz="2400" dirty="0"/>
                  <a:t> for cross-validation and hyperparameter tuning and another </a:t>
                </a:r>
                <a:r>
                  <a:rPr lang="en-US" sz="2400" b="1" dirty="0"/>
                  <a:t>test split </a:t>
                </a:r>
                <a:r>
                  <a:rPr lang="en-US" sz="2400" dirty="0"/>
                  <a:t>that is never seen in fitting model.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E98BEE6-E198-2ABC-44D2-7CE3E274E9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120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7595-C8FB-49F3-E8C4-D35481E26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why can Lasso, but not Ridge, eliminate features?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3EBB8-0E43-3316-563D-8277243D6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512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3D3261-6DC0-F6B4-458E-27B71E0B7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256" y="0"/>
            <a:ext cx="8853487" cy="68614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019523-5B1C-78A9-2F2A-0DA3579FC273}"/>
              </a:ext>
            </a:extLst>
          </p:cNvPr>
          <p:cNvSpPr txBox="1"/>
          <p:nvPr/>
        </p:nvSpPr>
        <p:spPr>
          <a:xfrm>
            <a:off x="6989935" y="0"/>
            <a:ext cx="520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u="none" strike="noStrike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Least Absolute Shrinkage and Selection Operator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47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C749C4-10C6-4FF2-9C89-3F551DBC1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3520"/>
            <a:ext cx="12203974" cy="404583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3014A6-1BCE-FF7E-C148-09E37283B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Without regularization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045CAD-2A1D-24F8-D351-98F6A42EFC0A}"/>
              </a:ext>
            </a:extLst>
          </p:cNvPr>
          <p:cNvGrpSpPr/>
          <p:nvPr/>
        </p:nvGrpSpPr>
        <p:grpSpPr>
          <a:xfrm>
            <a:off x="6921785" y="1146879"/>
            <a:ext cx="4256467" cy="922341"/>
            <a:chOff x="6921785" y="1146879"/>
            <a:chExt cx="4256467" cy="92234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5A56A96-0DC1-98F6-51BC-541549F543E8}"/>
                </a:ext>
              </a:extLst>
            </p:cNvPr>
            <p:cNvCxnSpPr/>
            <p:nvPr/>
          </p:nvCxnSpPr>
          <p:spPr>
            <a:xfrm>
              <a:off x="8501063" y="1576388"/>
              <a:ext cx="1071562" cy="49283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ECE09F-62C4-03F8-4140-99E3EE2DA5CF}"/>
                </a:ext>
              </a:extLst>
            </p:cNvPr>
            <p:cNvSpPr txBox="1"/>
            <p:nvPr/>
          </p:nvSpPr>
          <p:spPr>
            <a:xfrm>
              <a:off x="6921785" y="1438950"/>
              <a:ext cx="1579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Linear term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8D79FA2-28A7-0AC2-D2E1-307630E5DE8F}"/>
                </a:ext>
              </a:extLst>
            </p:cNvPr>
            <p:cNvCxnSpPr/>
            <p:nvPr/>
          </p:nvCxnSpPr>
          <p:spPr>
            <a:xfrm>
              <a:off x="9927431" y="1558572"/>
              <a:ext cx="1071562" cy="49283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CD0FD7-352E-A9D1-2529-DCD8799ABED0}"/>
                </a:ext>
              </a:extLst>
            </p:cNvPr>
            <p:cNvSpPr txBox="1"/>
            <p:nvPr/>
          </p:nvSpPr>
          <p:spPr>
            <a:xfrm>
              <a:off x="9172575" y="1146879"/>
              <a:ext cx="20056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Quadratic term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376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B078D8-F3D3-7CD1-D4CD-7A2B1D05D9D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0" dirty="0"/>
                  <a:t>Regularization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=0.04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B078D8-F3D3-7CD1-D4CD-7A2B1D05D9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7F8E4C63-9670-96F5-2D16-E2BC1746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94771"/>
            <a:ext cx="12178837" cy="40917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A461B5-DD59-D961-36CC-218788D49046}"/>
              </a:ext>
            </a:extLst>
          </p:cNvPr>
          <p:cNvGrpSpPr/>
          <p:nvPr/>
        </p:nvGrpSpPr>
        <p:grpSpPr>
          <a:xfrm>
            <a:off x="8115300" y="1112818"/>
            <a:ext cx="4435011" cy="956402"/>
            <a:chOff x="8115300" y="1112818"/>
            <a:chExt cx="4435011" cy="95640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3779151-4AF9-37AE-77A7-91362EB36A4D}"/>
                </a:ext>
              </a:extLst>
            </p:cNvPr>
            <p:cNvCxnSpPr/>
            <p:nvPr/>
          </p:nvCxnSpPr>
          <p:spPr>
            <a:xfrm>
              <a:off x="8501063" y="1576388"/>
              <a:ext cx="1071562" cy="49283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33FE94-1C95-934C-546A-108EEAC32431}"/>
                </a:ext>
              </a:extLst>
            </p:cNvPr>
            <p:cNvSpPr txBox="1"/>
            <p:nvPr/>
          </p:nvSpPr>
          <p:spPr>
            <a:xfrm>
              <a:off x="8115300" y="1112818"/>
              <a:ext cx="44350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Lasso eliminated linear term!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84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326F-22B1-DA99-96F1-5E118E569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Bias, Variance, and Irreducible 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D006C4-43AC-4A69-0444-479D335EC7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When fitting perfect model to noise-free data, final error=cost=loss (e.g. MSE) = 0</a:t>
                </a:r>
              </a:p>
              <a:p>
                <a:r>
                  <a:rPr lang="en-US" sz="2400" dirty="0"/>
                  <a:t> In reality, for </a:t>
                </a:r>
                <a:r>
                  <a:rPr lang="en-US" sz="2400" i="1" dirty="0"/>
                  <a:t>m</a:t>
                </a:r>
                <a:r>
                  <a:rPr lang="en-US" sz="2400" dirty="0"/>
                  <a:t> noisy data points and unknown model: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>
                    <a:latin typeface="Cambria Math" panose="02040503050406030204" pitchFamily="18" charset="0"/>
                  </a:rPr>
                  <a:t>Assume there is some true relation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dirty="0">
                    <a:latin typeface="Cambria Math" panose="02040503050406030204" pitchFamily="18" charset="0"/>
                  </a:rPr>
                  <a:t> between our features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b="0" dirty="0">
                    <a:latin typeface="Cambria Math" panose="02040503050406030204" pitchFamily="18" charset="0"/>
                  </a:rPr>
                  <a:t> and our target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dirty="0">
                    <a:latin typeface="Cambria Math" panose="02040503050406030204" pitchFamily="18" charset="0"/>
                  </a:rPr>
                  <a:t>, but we have noisy measurements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+ </m:t>
                    </m:r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</a:rPr>
                      <m:t>ϵ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0" dirty="0">
                    <a:latin typeface="Cambria Math" panose="02040503050406030204" pitchFamily="18" charset="0"/>
                  </a:rPr>
                  <a:t>.</a:t>
                </a:r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b="0" dirty="0"/>
                  <a:t>: </a:t>
                </a:r>
                <a:r>
                  <a:rPr lang="en-US" sz="2400" dirty="0"/>
                  <a:t>(variance of) </a:t>
                </a:r>
                <a:r>
                  <a:rPr lang="en-US" sz="2400" b="1" dirty="0"/>
                  <a:t>irreducible noise</a:t>
                </a:r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sz="2400" b="0" dirty="0"/>
                  <a:t> in the data itself</a:t>
                </a:r>
              </a:p>
              <a:p>
                <a:r>
                  <a:rPr lang="en-US" sz="2400" b="1" dirty="0"/>
                  <a:t>Bias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: [underfitting] is difference between </a:t>
                </a:r>
                <a:r>
                  <a:rPr lang="en-US" sz="2400" i="1" dirty="0"/>
                  <a:t>average</a:t>
                </a:r>
                <a:r>
                  <a:rPr lang="en-US" sz="2400" dirty="0"/>
                  <a:t> model predictions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b="0" dirty="0"/>
              </a:p>
              <a:p>
                <a:r>
                  <a:rPr lang="en-US" sz="2400" b="1" dirty="0"/>
                  <a:t>Variance</a:t>
                </a:r>
                <a:r>
                  <a:rPr lang="en-US" sz="2400" b="0" dirty="0"/>
                  <a:t>: [overfitting] </a:t>
                </a:r>
                <a:r>
                  <a:rPr lang="en-US" sz="2400" b="0" i="1" dirty="0"/>
                  <a:t>spread</a:t>
                </a:r>
                <a:r>
                  <a:rPr lang="en-US" sz="2400" b="0" dirty="0"/>
                  <a:t> of predictions across training sets around average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D006C4-43AC-4A69-0444-479D335EC7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  <a:blipFill>
                <a:blip r:embed="rId2"/>
                <a:stretch>
                  <a:fillRect l="-844" t="-1626" r="-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5049281-A81E-7B34-AA9F-DB7097439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161" y="2669766"/>
            <a:ext cx="5664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9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B078D8-F3D3-7CD1-D4CD-7A2B1D05D9D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0" dirty="0"/>
                  <a:t>Regularization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=0.08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B078D8-F3D3-7CD1-D4CD-7A2B1D05D9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C8D99DA-5353-267C-DC0E-A6F6FB183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9220"/>
            <a:ext cx="12192000" cy="40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99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B078D8-F3D3-7CD1-D4CD-7A2B1D05D9D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0" dirty="0"/>
                  <a:t>Regularization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=0.12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B078D8-F3D3-7CD1-D4CD-7A2B1D05D9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00841EF-E848-F89C-7A30-8E9442A94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7336"/>
            <a:ext cx="12192000" cy="410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575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B078D8-F3D3-7CD1-D4CD-7A2B1D05D9D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0" dirty="0"/>
                  <a:t>Regularization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B078D8-F3D3-7CD1-D4CD-7A2B1D05D9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AF31631-4506-06FC-42EC-14A52BA39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2578"/>
            <a:ext cx="12192000" cy="40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36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B078D8-F3D3-7CD1-D4CD-7A2B1D05D9D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0" dirty="0"/>
                  <a:t>Regularization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=0.24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B078D8-F3D3-7CD1-D4CD-7A2B1D05D9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B995FF5-8084-7AC8-EDA6-6F5090B21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1359"/>
            <a:ext cx="12177648" cy="40079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AF4E9BE-7943-A478-D09C-0C5F61BEEBC4}"/>
              </a:ext>
            </a:extLst>
          </p:cNvPr>
          <p:cNvGrpSpPr/>
          <p:nvPr/>
        </p:nvGrpSpPr>
        <p:grpSpPr>
          <a:xfrm>
            <a:off x="7756989" y="1060943"/>
            <a:ext cx="4435011" cy="1008277"/>
            <a:chOff x="7756989" y="1060943"/>
            <a:chExt cx="4435011" cy="100827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8D4F47B-4B95-36FF-1C60-C59B5A2BD7AE}"/>
                </a:ext>
              </a:extLst>
            </p:cNvPr>
            <p:cNvCxnSpPr/>
            <p:nvPr/>
          </p:nvCxnSpPr>
          <p:spPr>
            <a:xfrm>
              <a:off x="8501063" y="1576388"/>
              <a:ext cx="1071562" cy="492832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3805A0-9154-5488-8D3F-B7D1DEAD020E}"/>
                </a:ext>
              </a:extLst>
            </p:cNvPr>
            <p:cNvSpPr txBox="1"/>
            <p:nvPr/>
          </p:nvSpPr>
          <p:spPr>
            <a:xfrm>
              <a:off x="7756989" y="1060943"/>
              <a:ext cx="44350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Lasso eliminated quadratic term!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139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9015-8199-D2CF-686E-50424E9D9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4819B1-2DDE-058E-DF35-CD385CC04A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82726"/>
                <a:ext cx="10515600" cy="4858440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sz="2400" b="1" dirty="0"/>
                  <a:t>Bias</a:t>
                </a:r>
                <a:r>
                  <a:rPr lang="en-US" sz="2400" dirty="0"/>
                  <a:t>: offset of average model predictions vs ‘true’ values</a:t>
                </a:r>
              </a:p>
              <a:p>
                <a:r>
                  <a:rPr lang="en-US" sz="2400" dirty="0"/>
                  <a:t>When predictions from a ML model show a high </a:t>
                </a:r>
                <a:r>
                  <a:rPr lang="en-US" sz="2400" b="1" dirty="0"/>
                  <a:t>bias</a:t>
                </a:r>
                <a:r>
                  <a:rPr lang="en-US" sz="2400" dirty="0"/>
                  <a:t>, model is too simple (underfitting). </a:t>
                </a:r>
                <a:r>
                  <a:rPr lang="en-US" sz="2400" b="1" dirty="0"/>
                  <a:t>Remedy</a:t>
                </a:r>
                <a:r>
                  <a:rPr lang="en-US" sz="2400" dirty="0"/>
                  <a:t>: higher complexity in model and/or nr of features.</a:t>
                </a:r>
              </a:p>
              <a:p>
                <a:r>
                  <a:rPr lang="en-US" sz="2400" b="1" dirty="0"/>
                  <a:t>Variance</a:t>
                </a:r>
                <a:r>
                  <a:rPr lang="en-US" sz="2400" dirty="0"/>
                  <a:t>: spread in predictions from repeated data sampling. </a:t>
                </a:r>
              </a:p>
              <a:p>
                <a:r>
                  <a:rPr lang="en-US" sz="2400" dirty="0"/>
                  <a:t>When ML predictions show high variance, model too complex (overfitting). </a:t>
                </a:r>
              </a:p>
              <a:p>
                <a:r>
                  <a:rPr lang="en-US" sz="2400" b="1" dirty="0"/>
                  <a:t>Remedy</a:t>
                </a:r>
                <a:r>
                  <a:rPr lang="en-US" sz="2400" dirty="0"/>
                  <a:t>: </a:t>
                </a:r>
                <a:r>
                  <a:rPr lang="en-US" sz="2400" b="1" dirty="0"/>
                  <a:t>Regularization</a:t>
                </a:r>
                <a:r>
                  <a:rPr lang="en-US" sz="2400" dirty="0"/>
                  <a:t>, penalty for large fitting parameters. </a:t>
                </a:r>
              </a:p>
              <a:p>
                <a:endParaRPr lang="en-US" sz="2400" dirty="0"/>
              </a:p>
              <a:p>
                <a:r>
                  <a:rPr lang="en-US" sz="2400" b="1" dirty="0"/>
                  <a:t>Ridge</a:t>
                </a:r>
                <a:r>
                  <a:rPr lang="en-US" sz="2400" dirty="0"/>
                  <a:t>: easy to implement, reduces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b="0" dirty="0"/>
                  <a:t>, doesn’t eliminate features</a:t>
                </a:r>
              </a:p>
              <a:p>
                <a:r>
                  <a:rPr lang="en-US" sz="2400" b="1" dirty="0"/>
                  <a:t>Lasso</a:t>
                </a:r>
                <a:r>
                  <a:rPr lang="en-US" sz="2400" dirty="0"/>
                  <a:t>: not differentiable but does true automatic feature selection!</a:t>
                </a:r>
                <a:endParaRPr lang="en-US" sz="2400" b="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4819B1-2DDE-058E-DF35-CD385CC04A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82726"/>
                <a:ext cx="10515600" cy="4858440"/>
              </a:xfrm>
              <a:blipFill>
                <a:blip r:embed="rId2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825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E85C4-0E06-E64F-2937-BFB249E33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– Precise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264CE1-2BAB-C0CA-6984-9991FE6F31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956175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Consider (a distribution of), say,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= 1000 </m:t>
                    </m:r>
                  </m:oMath>
                </a14:m>
                <a:r>
                  <a:rPr lang="en-US" sz="2400" dirty="0"/>
                  <a:t>measurements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400" dirty="0"/>
              </a:p>
              <a:p>
                <a:r>
                  <a:rPr lang="en-US" sz="2400" dirty="0"/>
                  <a:t>To mimic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i="1" dirty="0"/>
                  <a:t>random</a:t>
                </a:r>
                <a:r>
                  <a:rPr lang="en-US" sz="2400" dirty="0"/>
                  <a:t> measurements out of an infinite/continuous distribution, we take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 dirty="0"/>
                  <a:t> (e.g., 10) random selections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 points </a:t>
                </a:r>
                <a:r>
                  <a:rPr lang="en-US" sz="2400" i="1" dirty="0"/>
                  <a:t>with replacement </a:t>
                </a:r>
                <a:r>
                  <a:rPr lang="en-US" sz="2400" dirty="0"/>
                  <a:t>(bootstrapping)</a:t>
                </a:r>
              </a:p>
              <a:p>
                <a:r>
                  <a:rPr lang="en-US" sz="2400" dirty="0"/>
                  <a:t>Some samples picked multiple times &amp; some missing in each selection</a:t>
                </a:r>
              </a:p>
              <a:p>
                <a:r>
                  <a:rPr lang="en-US" sz="2400" dirty="0"/>
                  <a:t>For each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=1, …,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 dirty="0"/>
                  <a:t> we perform our numerical/logistical regression</a:t>
                </a:r>
              </a:p>
              <a:p>
                <a:r>
                  <a:rPr lang="en-US" sz="2400" dirty="0"/>
                  <a:t>Afterwards, for a single sample point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400" dirty="0"/>
                  <a:t>, we have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 dirty="0"/>
                  <a:t> different predictions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sz="2400" b="0" dirty="0"/>
              </a:p>
              <a:p>
                <a:r>
                  <a:rPr lang="en-US" sz="2400" dirty="0"/>
                  <a:t>Average prediction: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Average </a:t>
                </a:r>
                <a:r>
                  <a:rPr lang="en-US" sz="2400" b="1" dirty="0"/>
                  <a:t>bias</a:t>
                </a:r>
                <a:r>
                  <a:rPr lang="en-US" sz="2400" dirty="0"/>
                  <a:t> (squared) across all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 points: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(Squared) difference between average prediction and true value without noise.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264CE1-2BAB-C0CA-6984-9991FE6F31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956175"/>
              </a:xfrm>
              <a:blipFill>
                <a:blip r:embed="rId2"/>
                <a:stretch>
                  <a:fillRect l="-844" t="-1535" r="-724" b="-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46DC2C5-A534-3837-472E-FBE11C0E0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567" y="4398433"/>
            <a:ext cx="1955800" cy="939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676C14-31D9-D88F-D771-1B747A607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717" y="5171017"/>
            <a:ext cx="34163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6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49A51-C53A-EC23-BE9E-1E1AB9E54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6742"/>
            <a:ext cx="10515600" cy="1325563"/>
          </a:xfrm>
        </p:spPr>
        <p:txBody>
          <a:bodyPr/>
          <a:lstStyle/>
          <a:p>
            <a:r>
              <a:rPr lang="en-US" dirty="0"/>
              <a:t>Illustration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C5A9E-AF04-9BCF-0CCD-F970E81A2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520" y="-1052"/>
            <a:ext cx="8543544" cy="6848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55C236-A9EF-7D63-DB56-DB15FEF75818}"/>
                  </a:ext>
                </a:extLst>
              </p:cNvPr>
              <p:cNvSpPr txBox="1"/>
              <p:nvPr/>
            </p:nvSpPr>
            <p:spPr>
              <a:xfrm>
                <a:off x="152400" y="2420112"/>
                <a:ext cx="125406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=50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55C236-A9EF-7D63-DB56-DB15FEF75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420112"/>
                <a:ext cx="1254061" cy="430887"/>
              </a:xfrm>
              <a:prstGeom prst="rect">
                <a:avLst/>
              </a:prstGeom>
              <a:blipFill>
                <a:blip r:embed="rId3"/>
                <a:stretch>
                  <a:fillRect l="-4040" r="-7071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5089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EFF75-525C-B2BF-DB1D-26EDB1E1A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56EE-B411-1416-D30D-F6537D3C2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6742"/>
            <a:ext cx="10515600" cy="1325563"/>
          </a:xfrm>
        </p:spPr>
        <p:txBody>
          <a:bodyPr/>
          <a:lstStyle/>
          <a:p>
            <a:r>
              <a:rPr lang="en-US" dirty="0"/>
              <a:t>Illustration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AF646-F146-7DDA-3D7E-162075792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0"/>
            <a:ext cx="9753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98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03768-ED3C-57CB-ECC7-2A6F15E89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82DA39-8BC9-F8F4-FD5D-66AF7AB73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718" y="0"/>
            <a:ext cx="10296281" cy="69101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801F81-6801-048B-DE9F-0D3B4998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6742"/>
            <a:ext cx="10515600" cy="1325563"/>
          </a:xfrm>
        </p:spPr>
        <p:txBody>
          <a:bodyPr/>
          <a:lstStyle/>
          <a:p>
            <a:r>
              <a:rPr lang="en-US" dirty="0"/>
              <a:t>Illustration</a:t>
            </a:r>
          </a:p>
        </p:txBody>
      </p:sp>
    </p:spTree>
    <p:extLst>
      <p:ext uri="{BB962C8B-B14F-4D97-AF65-F5344CB8AC3E}">
        <p14:creationId xmlns:p14="http://schemas.microsoft.com/office/powerpoint/2010/main" val="3256244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DF38E-455A-4AFB-04A4-A1E3BC7DC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E2DA12-F1D4-217C-E45E-CCA468FB5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84" y="0"/>
            <a:ext cx="12173439" cy="6444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F3C85E-0ADD-02E5-6FF0-A0A3C9C892ED}"/>
              </a:ext>
            </a:extLst>
          </p:cNvPr>
          <p:cNvSpPr txBox="1"/>
          <p:nvPr/>
        </p:nvSpPr>
        <p:spPr>
          <a:xfrm>
            <a:off x="372533" y="6444762"/>
            <a:ext cx="9620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MSE on training and test data converge when increasing </a:t>
            </a:r>
            <a:r>
              <a:rPr lang="en-US" i="1" dirty="0"/>
              <a:t>m</a:t>
            </a:r>
            <a:r>
              <a:rPr lang="en-US" dirty="0"/>
              <a:t>, but plateau at ‘large’ value: </a:t>
            </a:r>
            <a:r>
              <a:rPr lang="en-US" b="1" dirty="0"/>
              <a:t>underfitting!</a:t>
            </a:r>
          </a:p>
        </p:txBody>
      </p:sp>
    </p:spTree>
    <p:extLst>
      <p:ext uri="{BB962C8B-B14F-4D97-AF65-F5344CB8AC3E}">
        <p14:creationId xmlns:p14="http://schemas.microsoft.com/office/powerpoint/2010/main" val="31382957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25404</TotalTime>
  <Words>1319</Words>
  <Application>Microsoft Macintosh PowerPoint</Application>
  <PresentationFormat>Widescreen</PresentationFormat>
  <Paragraphs>157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LM Sans 17</vt:lpstr>
      <vt:lpstr>Roboto</vt:lpstr>
      <vt:lpstr>Office Theme</vt:lpstr>
      <vt:lpstr>PowerPoint Presentation</vt:lpstr>
      <vt:lpstr>Overview</vt:lpstr>
      <vt:lpstr>Underfitting/Overfitting</vt:lpstr>
      <vt:lpstr>Bias, Variance, and Irreducible Noise</vt:lpstr>
      <vt:lpstr>Bias – Precise Definition</vt:lpstr>
      <vt:lpstr>Illustration</vt:lpstr>
      <vt:lpstr>Illustration</vt:lpstr>
      <vt:lpstr>Illustration</vt:lpstr>
      <vt:lpstr>PowerPoint Presentation</vt:lpstr>
      <vt:lpstr>Learning Curve</vt:lpstr>
      <vt:lpstr>Bias Summary</vt:lpstr>
      <vt:lpstr>Variance – Precise Definition</vt:lpstr>
      <vt:lpstr>Illustration</vt:lpstr>
      <vt:lpstr>PowerPoint Presentation</vt:lpstr>
      <vt:lpstr>Increasing m Does Feature Selection!</vt:lpstr>
      <vt:lpstr>Variance Summary</vt:lpstr>
      <vt:lpstr>Nuance</vt:lpstr>
      <vt:lpstr>High-Bias, Low-Variance Example</vt:lpstr>
      <vt:lpstr>High-Variance, Low-Bias Example</vt:lpstr>
      <vt:lpstr>Cross-Validation</vt:lpstr>
      <vt:lpstr>Cross-Validation</vt:lpstr>
      <vt:lpstr>Example: fit 15th–order polynomial to x2 data</vt:lpstr>
      <vt:lpstr>Example: fit 15th–order polynomial to x2 data</vt:lpstr>
      <vt:lpstr>Example: fit 15th–order polynomial to x2 data</vt:lpstr>
      <vt:lpstr>Regularization</vt:lpstr>
      <vt:lpstr>Problem Statement</vt:lpstr>
      <vt:lpstr>Conceptual Idea</vt:lpstr>
      <vt:lpstr>Regularization</vt:lpstr>
      <vt:lpstr>Full Python code for Ridge regression</vt:lpstr>
      <vt:lpstr>PowerPoint Presentation</vt:lpstr>
      <vt:lpstr>Example: Ridge Regression (still 15th order poly)</vt:lpstr>
      <vt:lpstr>Remember, without regularization</vt:lpstr>
      <vt:lpstr>Example: Lasso Regression</vt:lpstr>
      <vt:lpstr>Example: Lasso Regression</vt:lpstr>
      <vt:lpstr>Subtlety</vt:lpstr>
      <vt:lpstr>So why can Lasso, but not Ridge, eliminate features?</vt:lpstr>
      <vt:lpstr>PowerPoint Presentation</vt:lpstr>
      <vt:lpstr>Without regularization </vt:lpstr>
      <vt:lpstr>Regularization with λ=0.04</vt:lpstr>
      <vt:lpstr>Regularization with λ=0.08</vt:lpstr>
      <vt:lpstr>Regularization with λ=0.12</vt:lpstr>
      <vt:lpstr>Regularization with λ=0.2</vt:lpstr>
      <vt:lpstr>Regularization with λ=0.24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Moortgat, Joachim B.</dc:creator>
  <cp:lastModifiedBy>Moortgat, Joachim</cp:lastModifiedBy>
  <cp:revision>107</cp:revision>
  <cp:lastPrinted>2022-09-14T11:50:20Z</cp:lastPrinted>
  <dcterms:created xsi:type="dcterms:W3CDTF">2022-09-02T10:55:28Z</dcterms:created>
  <dcterms:modified xsi:type="dcterms:W3CDTF">2025-10-01T18:01:31Z</dcterms:modified>
</cp:coreProperties>
</file>