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406" r:id="rId3"/>
    <p:sldId id="417" r:id="rId4"/>
    <p:sldId id="405" r:id="rId5"/>
    <p:sldId id="407" r:id="rId6"/>
    <p:sldId id="438" r:id="rId7"/>
    <p:sldId id="441" r:id="rId8"/>
    <p:sldId id="439" r:id="rId9"/>
    <p:sldId id="408" r:id="rId10"/>
    <p:sldId id="409" r:id="rId11"/>
    <p:sldId id="411" r:id="rId12"/>
    <p:sldId id="412" r:id="rId13"/>
    <p:sldId id="419" r:id="rId14"/>
    <p:sldId id="410" r:id="rId15"/>
    <p:sldId id="427" r:id="rId16"/>
    <p:sldId id="414" r:id="rId17"/>
    <p:sldId id="413" r:id="rId18"/>
    <p:sldId id="440" r:id="rId19"/>
    <p:sldId id="415" r:id="rId20"/>
    <p:sldId id="416" r:id="rId21"/>
    <p:sldId id="418" r:id="rId22"/>
    <p:sldId id="420" r:id="rId23"/>
    <p:sldId id="421" r:id="rId24"/>
    <p:sldId id="428" r:id="rId25"/>
    <p:sldId id="429" r:id="rId26"/>
    <p:sldId id="430" r:id="rId27"/>
    <p:sldId id="433" r:id="rId28"/>
    <p:sldId id="434" r:id="rId29"/>
    <p:sldId id="435" r:id="rId30"/>
    <p:sldId id="436" r:id="rId31"/>
    <p:sldId id="390" r:id="rId32"/>
    <p:sldId id="43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/>
    <p:restoredTop sz="96208"/>
  </p:normalViewPr>
  <p:slideViewPr>
    <p:cSldViewPr snapToGrid="0">
      <p:cViewPr varScale="1">
        <p:scale>
          <a:sx n="113" d="100"/>
          <a:sy n="113" d="100"/>
        </p:scale>
        <p:origin x="208" y="1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1E43-286D-A832-D452-E299D61AF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98192-707D-31B2-4A18-139442C67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8F92A-9B1B-AB60-45F0-38305927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6395A-928F-2A91-145A-B10193AA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7683-FB3A-50CE-6ABC-78E58403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6B33-01CC-E2D9-E0EF-79123B92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A5EB5-2D71-A88A-D3A5-71D7AD04D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6C8F2-6AB0-2098-AE01-89D3D4A0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A656-9196-981C-E983-5408FB74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6184E-B3DA-23B4-378B-E84B5954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807DB-5F2B-FE48-2CD4-785EC703C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13B09-334B-05CB-5FEA-19E08D13A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1B42-8CDA-0D99-BEEC-7E93047F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8F829-E1FE-9132-37D1-77C21FCC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93A65-502D-53F6-5FD1-31880DCD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45F4-4215-F283-94D0-B99925C6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ACCB-270E-3124-C4B3-561AE1C2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8738-CAF6-7B36-0334-6739DAC3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71721-2802-9408-EB78-D4C20155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C4133-2D16-50C8-3A87-9985F00F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3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54D9-AF8C-D2F0-2503-B5C96F0D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22523-806D-391E-7427-10AFFEC34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0429-EEEC-FE74-BCCA-C605B7B3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1B05-8369-3B9D-4E0F-C2C717A2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30914-515E-8DC8-13AA-690DEA4E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CD90-7954-9FDE-1114-A56C0ED6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592D-5FB1-415F-F877-C95DC6FE5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8C490-3C22-B586-8062-55C93786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F7D1A-E778-98F4-A903-60874AD1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54CDB-47EE-D2F9-A5F0-441BED60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77A3E-C347-588B-9D8B-5373DECF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8223-CDAA-0004-CC9A-112170B1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844FC-9A49-6AC0-2189-BC55DAF49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30F82-D397-0F5B-2F6E-0A5DC43A1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EBFAF-2464-D090-E010-C62D9279A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3844D9-1A52-E238-1FFF-9BC38C179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25DFE-FB9C-9656-25BD-F32D458B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DE9AB-E691-6B49-55E9-53596E51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92893-6CCC-88A6-62CA-5E7BC0D8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84A0-54FC-DFAB-9F58-FE012B10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78366-D004-72EB-3171-F2A0A0C7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D7D56-77D8-6AEB-4DD4-EE858928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7B5E7-5801-34BF-4836-A7897F34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6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6CF06-4435-3F79-E88A-A8DB8E97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1BF6A-0951-04E7-A06C-8484EABA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0DB4E-E6D8-41EF-3485-9B146EDB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C8EE-1ED2-861A-6233-70D078ED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BF52-4E1C-BF28-4EFA-2C00D4DE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6399A-D169-5D04-69AB-3A0CA421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43547-E99D-ED7E-B341-B9DEAD74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DBAF-08F4-1769-02B9-76AACA58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41A89-F472-CB3F-2DC1-D2D98074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9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52DC-5BD7-7662-D355-0A8FC584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EBDD6-1F2A-C891-1F96-02CF446A8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BB2C9-D365-D0C7-8C5F-5C551B7BA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7ED08-255A-DDE1-CF61-63F2E9C7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C2441-194A-E711-3E26-43371DF8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18748-3126-FA0A-625E-974C7C3F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FE538-530F-42E0-DB0E-1D4B72BA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8A20E-14D0-B671-1989-F4AE8AAA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6BB27-3AAF-9C68-4EAE-2CD2FBE18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6F29D-CA7C-1942-BF2F-083BAD189A8D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2C2F9-CCA6-B1AB-5B8E-98BD77394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573F8-0AA1-FD78-0F37-3D5F9A34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3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21ADA2-6036-A243-A2A8-99946F212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97169" y="1511458"/>
            <a:ext cx="6858002" cy="38636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15020C-0391-1543-9C8C-47F8F9078D0D}"/>
              </a:ext>
            </a:extLst>
          </p:cNvPr>
          <p:cNvSpPr/>
          <p:nvPr/>
        </p:nvSpPr>
        <p:spPr>
          <a:xfrm>
            <a:off x="3863664" y="5534561"/>
            <a:ext cx="8328336" cy="1323439"/>
          </a:xfrm>
          <a:prstGeom prst="rect">
            <a:avLst/>
          </a:prstGeom>
          <a:solidFill>
            <a:srgbClr val="7CD2F6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LM Sans 17" pitchFamily="2" charset="77"/>
              </a:rPr>
              <a:t>Lecture 10</a:t>
            </a:r>
          </a:p>
          <a:p>
            <a:pPr algn="ctr"/>
            <a:r>
              <a:rPr lang="en-US" sz="4000" b="1" dirty="0">
                <a:latin typeface="LM Sans 17" pitchFamily="2" charset="77"/>
              </a:rPr>
              <a:t>Artificial Neural Networks</a:t>
            </a:r>
            <a:endParaRPr lang="en-US" sz="4000" dirty="0">
              <a:latin typeface="LM Sans 17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405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DA45C-E2A3-2AE1-DE73-76BA1984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Nomenclature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C38A76-35A9-BAA9-A48D-AAC91F473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Input, output, and </a:t>
                </a:r>
                <a:r>
                  <a:rPr lang="en-US" b="1" i="1" dirty="0"/>
                  <a:t>hidden</a:t>
                </a:r>
                <a:r>
                  <a:rPr lang="en-US" dirty="0"/>
                  <a:t> layers</a:t>
                </a:r>
              </a:p>
              <a:p>
                <a:r>
                  <a:rPr lang="en-US" dirty="0"/>
                  <a:t>Shallow or deep ANN </a:t>
                </a:r>
              </a:p>
              <a:p>
                <a:r>
                  <a:rPr lang="en-US" dirty="0"/>
                  <a:t>Each node applies </a:t>
                </a:r>
                <a:r>
                  <a:rPr lang="en-US" b="1" i="1" dirty="0"/>
                  <a:t>activation function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(e.g., sigmoid)</a:t>
                </a:r>
                <a:endParaRPr lang="en-US" i="1" dirty="0"/>
              </a:p>
              <a:p>
                <a:r>
                  <a:rPr lang="en-US" dirty="0"/>
                  <a:t>Superscript </a:t>
                </a:r>
                <a:r>
                  <a:rPr lang="en-US" i="1" dirty="0"/>
                  <a:t>l </a:t>
                </a:r>
                <a:r>
                  <a:rPr lang="en-US" dirty="0"/>
                  <a:t>denotes layer nr, subscript </a:t>
                </a:r>
                <a:r>
                  <a:rPr lang="en-US" i="1" dirty="0" err="1"/>
                  <a:t>i</a:t>
                </a:r>
                <a:r>
                  <a:rPr lang="en-US" dirty="0"/>
                  <a:t> for each node in that layer</a:t>
                </a:r>
              </a:p>
              <a:p>
                <a:r>
                  <a:rPr lang="en-US" dirty="0"/>
                  <a:t>One node for each feature in input layer with unit activation: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One node for each class in output layer: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C38A76-35A9-BAA9-A48D-AAC91F473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  <a:blipFill>
                <a:blip r:embed="rId2"/>
                <a:stretch>
                  <a:fillRect l="-10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D0759BB-C72D-3AEC-F17F-A5F04ED63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762" y="161926"/>
            <a:ext cx="4584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10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8866-5186-71D6-B6F3-0D4EA1E0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of Binary ANN Classification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DCF4722-5657-ECA1-083E-2D65DAB50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39875"/>
            <a:ext cx="8120063" cy="52994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D08D698-D528-D212-AEE0-12A432E02F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29362" y="1690688"/>
                <a:ext cx="5686425" cy="4351338"/>
              </a:xfrm>
            </p:spPr>
            <p:txBody>
              <a:bodyPr/>
              <a:lstStyle/>
              <a:p>
                <a:r>
                  <a:rPr lang="en-US" dirty="0"/>
                  <a:t>Fitting parameters, or </a:t>
                </a:r>
                <a:r>
                  <a:rPr lang="en-US" b="1" dirty="0"/>
                  <a:t>weights</a:t>
                </a:r>
                <a:r>
                  <a:rPr lang="en-US" dirty="0"/>
                  <a:t>, are now </a:t>
                </a:r>
                <a:r>
                  <a:rPr lang="en-US" i="1" dirty="0"/>
                  <a:t>arrays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 where </a:t>
                </a:r>
                <a:r>
                  <a:rPr lang="en-US" i="1" dirty="0" err="1"/>
                  <a:t>i</a:t>
                </a:r>
                <a:r>
                  <a:rPr lang="en-US" dirty="0"/>
                  <a:t> is node in layer </a:t>
                </a:r>
                <a:r>
                  <a:rPr lang="en-US" i="1" dirty="0"/>
                  <a:t>l</a:t>
                </a:r>
                <a:r>
                  <a:rPr lang="en-US" dirty="0"/>
                  <a:t> and </a:t>
                </a:r>
                <a:r>
                  <a:rPr lang="en-US" i="1" dirty="0"/>
                  <a:t>j</a:t>
                </a:r>
                <a:r>
                  <a:rPr lang="en-US" dirty="0"/>
                  <a:t> is node in layer </a:t>
                </a:r>
                <a:r>
                  <a:rPr lang="en-US" i="1" dirty="0"/>
                  <a:t>l</a:t>
                </a:r>
                <a:r>
                  <a:rPr lang="en-US" dirty="0"/>
                  <a:t>+1</a:t>
                </a:r>
              </a:p>
              <a:p>
                <a:r>
                  <a:rPr lang="en-US" dirty="0"/>
                  <a:t>In this example: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b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r>
                  <a:rPr lang="en-US" dirty="0"/>
                  <a:t>is 3×4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b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 is 1×4 vector, for binary output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D08D698-D528-D212-AEE0-12A432E02F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29362" y="1690688"/>
                <a:ext cx="5686425" cy="4351338"/>
              </a:xfrm>
              <a:blipFill>
                <a:blip r:embed="rId3"/>
                <a:stretch>
                  <a:fillRect l="-2004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5389A1A-86B9-680B-FED3-D90BB46446AF}"/>
              </a:ext>
            </a:extLst>
          </p:cNvPr>
          <p:cNvSpPr txBox="1"/>
          <p:nvPr/>
        </p:nvSpPr>
        <p:spPr>
          <a:xfrm rot="16200000">
            <a:off x="-528723" y="2792090"/>
            <a:ext cx="177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(bias not shown)</a:t>
            </a:r>
          </a:p>
        </p:txBody>
      </p:sp>
    </p:spTree>
    <p:extLst>
      <p:ext uri="{BB962C8B-B14F-4D97-AF65-F5344CB8AC3E}">
        <p14:creationId xmlns:p14="http://schemas.microsoft.com/office/powerpoint/2010/main" val="21147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8866-5186-71D6-B6F3-0D4EA1E0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of Binary ANN Classification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D08D698-D528-D212-AEE0-12A432E02F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29362" y="1690688"/>
                <a:ext cx="5686425" cy="4351338"/>
              </a:xfrm>
            </p:spPr>
            <p:txBody>
              <a:bodyPr/>
              <a:lstStyle/>
              <a:p>
                <a:r>
                  <a:rPr lang="en-US" dirty="0"/>
                  <a:t>Fitting parameters, or </a:t>
                </a:r>
                <a:r>
                  <a:rPr lang="en-US" b="1" dirty="0"/>
                  <a:t>weights</a:t>
                </a:r>
                <a:r>
                  <a:rPr lang="en-US" dirty="0"/>
                  <a:t>, are now </a:t>
                </a:r>
                <a:r>
                  <a:rPr lang="en-US" i="1" dirty="0"/>
                  <a:t>arrays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 where </a:t>
                </a:r>
                <a:r>
                  <a:rPr lang="en-US" i="1" dirty="0" err="1"/>
                  <a:t>i</a:t>
                </a:r>
                <a:r>
                  <a:rPr lang="en-US" dirty="0"/>
                  <a:t> is node in layer </a:t>
                </a:r>
                <a:r>
                  <a:rPr lang="en-US" i="1" dirty="0"/>
                  <a:t>l</a:t>
                </a:r>
                <a:r>
                  <a:rPr lang="en-US" dirty="0"/>
                  <a:t> and </a:t>
                </a:r>
                <a:r>
                  <a:rPr lang="en-US" i="1" dirty="0"/>
                  <a:t>j</a:t>
                </a:r>
                <a:r>
                  <a:rPr lang="en-US" dirty="0"/>
                  <a:t> is node in layer </a:t>
                </a:r>
                <a:r>
                  <a:rPr lang="en-US" i="1" dirty="0"/>
                  <a:t>l</a:t>
                </a:r>
                <a:r>
                  <a:rPr lang="en-US" dirty="0"/>
                  <a:t>+1</a:t>
                </a:r>
              </a:p>
              <a:p>
                <a:r>
                  <a:rPr lang="en-US" dirty="0"/>
                  <a:t>In this example: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b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r>
                  <a:rPr lang="en-US" dirty="0"/>
                  <a:t>is 3×4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b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 is 1×4 vector, for binary output</a:t>
                </a:r>
              </a:p>
              <a:p>
                <a:endParaRPr lang="en-US" dirty="0"/>
              </a:p>
              <a:p>
                <a:r>
                  <a:rPr lang="en-US" dirty="0"/>
                  <a:t>Also,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b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b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b="1" dirty="0"/>
                  <a:t> </a:t>
                </a:r>
              </a:p>
              <a:p>
                <a:r>
                  <a:rPr lang="en-US" dirty="0"/>
                  <a:t>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D08D698-D528-D212-AEE0-12A432E02F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29362" y="1690688"/>
                <a:ext cx="5686425" cy="4351338"/>
              </a:xfrm>
              <a:blipFill>
                <a:blip r:embed="rId2"/>
                <a:stretch>
                  <a:fillRect l="-2004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67D3CB1-590C-EA0C-FF87-F866B2CF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581150"/>
            <a:ext cx="4829175" cy="49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30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39BB-DB2C-D211-D31E-28DD1522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3AA22-67D3-741C-EDB7-AFC759DFA2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91345" cy="4351338"/>
              </a:xfrm>
            </p:spPr>
            <p:txBody>
              <a:bodyPr/>
              <a:lstStyle/>
              <a:p>
                <a:r>
                  <a:rPr lang="en-US" dirty="0"/>
                  <a:t>Note: last step is identical to logistic regression, but </a:t>
                </a:r>
                <a:r>
                  <a:rPr lang="en-US" dirty="0" err="1"/>
                  <a:t>i.t.o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 ‘features’</a:t>
                </a:r>
              </a:p>
              <a:p>
                <a:r>
                  <a:rPr lang="en-US" dirty="0"/>
                  <a:t>First step creates many new non-linear features</a:t>
                </a:r>
              </a:p>
              <a:p>
                <a:r>
                  <a:rPr lang="en-US" dirty="0"/>
                  <a:t>Model automatically learns which non-linear features are useful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3AA22-67D3-741C-EDB7-AFC759DFA2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91345" cy="4351338"/>
              </a:xfrm>
              <a:blipFill>
                <a:blip r:embed="rId2"/>
                <a:stretch>
                  <a:fillRect l="-931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0B0B2A8-FC0D-AE89-160C-FD7BC5201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599" y="3271838"/>
            <a:ext cx="7062544" cy="35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7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DC69-8A10-9DD2-5156-85121134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2623" cy="1325563"/>
          </a:xfrm>
        </p:spPr>
        <p:txBody>
          <a:bodyPr/>
          <a:lstStyle/>
          <a:p>
            <a:r>
              <a:rPr lang="en-US" dirty="0"/>
              <a:t>Different activation functions for hidden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CA996-8A6B-B43B-4B2E-BDBAD616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16742"/>
            <a:ext cx="9121594" cy="44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14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6419-AA60-9927-1520-0F0E8914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Propagation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D7BE0-143A-AFDF-E407-BEB8B082A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8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DEF4-F87A-CF3D-0633-08EE73DD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A6CC1F-761E-B7ED-7BB8-23F1F5C602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2586" y="1825626"/>
                <a:ext cx="10933386" cy="47748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How to make </a:t>
                </a:r>
                <a:r>
                  <a:rPr lang="en-US" b="1" dirty="0"/>
                  <a:t>binary</a:t>
                </a:r>
                <a:r>
                  <a:rPr lang="en-US" dirty="0"/>
                  <a:t> ANN prediction for a single measurement?</a:t>
                </a:r>
              </a:p>
              <a:p>
                <a:r>
                  <a:rPr lang="en-US" dirty="0"/>
                  <a:t>Define feature array </a:t>
                </a:r>
                <a:r>
                  <a:rPr lang="en-US" b="1" i="1" dirty="0"/>
                  <a:t>x</a:t>
                </a:r>
                <a:r>
                  <a:rPr lang="en-US" dirty="0"/>
                  <a:t> as always and add bias. For 1 measurement, 3 features, this is a 4-element vector (one row of full feature array) </a:t>
                </a:r>
                <a:r>
                  <a:rPr lang="en-US" i="1" dirty="0"/>
                  <a:t>a</a:t>
                </a:r>
                <a:r>
                  <a:rPr lang="en-US" baseline="30000" dirty="0"/>
                  <a:t>(1)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For 3×4 array of weights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b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r>
                  <a:rPr lang="en-US" dirty="0"/>
                  <a:t>,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dirty="0"/>
                  <a:t> for 3 nodes. </a:t>
                </a:r>
              </a:p>
              <a:p>
                <a:r>
                  <a:rPr lang="en-US" dirty="0"/>
                  <a:t>Apply 3 (sigmoid) activations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Add bias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 (now 4 values)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 (with 4 weights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1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final prediction/hypothesis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𝚯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A6CC1F-761E-B7ED-7BB8-23F1F5C602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586" y="1825626"/>
                <a:ext cx="10933386" cy="4774872"/>
              </a:xfrm>
              <a:blipFill>
                <a:blip r:embed="rId2"/>
                <a:stretch>
                  <a:fillRect l="-1161" t="-2122" b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B1C4E-A631-BB92-ADD5-314E0688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300" y="4648200"/>
            <a:ext cx="4584700" cy="2209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A81BE2-5555-9939-AD17-97D0D180F84A}"/>
              </a:ext>
            </a:extLst>
          </p:cNvPr>
          <p:cNvGrpSpPr/>
          <p:nvPr/>
        </p:nvGrpSpPr>
        <p:grpSpPr>
          <a:xfrm>
            <a:off x="7804151" y="3981448"/>
            <a:ext cx="2647950" cy="2359026"/>
            <a:chOff x="1185863" y="2986086"/>
            <a:chExt cx="2647950" cy="23590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4FA1655-01BB-F1F6-EB8F-F85B65DFF50E}"/>
                </a:ext>
              </a:extLst>
            </p:cNvPr>
            <p:cNvSpPr/>
            <p:nvPr/>
          </p:nvSpPr>
          <p:spPr>
            <a:xfrm>
              <a:off x="1185863" y="2986087"/>
              <a:ext cx="571499" cy="5318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7AEFECF-929D-F8F8-02DC-CAF5B917C47E}"/>
                </a:ext>
              </a:extLst>
            </p:cNvPr>
            <p:cNvSpPr/>
            <p:nvPr/>
          </p:nvSpPr>
          <p:spPr>
            <a:xfrm>
              <a:off x="2509838" y="2986086"/>
              <a:ext cx="571499" cy="5318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  <a:r>
                <a:rPr lang="en-US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BF5E688-6C00-4C96-B154-29AC86FECD35}"/>
                </a:ext>
              </a:extLst>
            </p:cNvPr>
            <p:cNvCxnSpPr>
              <a:cxnSpLocks/>
              <a:stCxn id="6" idx="5"/>
            </p:cNvCxnSpPr>
            <p:nvPr/>
          </p:nvCxnSpPr>
          <p:spPr>
            <a:xfrm>
              <a:off x="1673668" y="3440018"/>
              <a:ext cx="769495" cy="44618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CBDDC14-5ABD-8283-0367-B507736925E4}"/>
                </a:ext>
              </a:extLst>
            </p:cNvPr>
            <p:cNvCxnSpPr>
              <a:cxnSpLocks/>
            </p:cNvCxnSpPr>
            <p:nvPr/>
          </p:nvCxnSpPr>
          <p:spPr>
            <a:xfrm>
              <a:off x="1649855" y="3451972"/>
              <a:ext cx="859983" cy="119935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A9E38DF-16ED-F261-15AC-BA80190921D7}"/>
                </a:ext>
              </a:extLst>
            </p:cNvPr>
            <p:cNvCxnSpPr>
              <a:cxnSpLocks/>
            </p:cNvCxnSpPr>
            <p:nvPr/>
          </p:nvCxnSpPr>
          <p:spPr>
            <a:xfrm>
              <a:off x="1654618" y="3451972"/>
              <a:ext cx="855220" cy="189314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93DDB51-8502-74C4-BE00-CF3FAA2A1370}"/>
                </a:ext>
              </a:extLst>
            </p:cNvPr>
            <p:cNvCxnSpPr>
              <a:cxnSpLocks/>
            </p:cNvCxnSpPr>
            <p:nvPr/>
          </p:nvCxnSpPr>
          <p:spPr>
            <a:xfrm>
              <a:off x="3044252" y="3382075"/>
              <a:ext cx="789561" cy="101646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09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DEF4-F87A-CF3D-0633-08EE73DD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A6CC1F-761E-B7ED-7BB8-23F1F5C602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2586" y="1825626"/>
                <a:ext cx="10933386" cy="47748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How to make </a:t>
                </a:r>
                <a:r>
                  <a:rPr lang="en-US" b="1" dirty="0"/>
                  <a:t>multiclass</a:t>
                </a:r>
                <a:r>
                  <a:rPr lang="en-US" dirty="0"/>
                  <a:t> (4) ANN prediction for a single measurement?</a:t>
                </a:r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Define feature array </a:t>
                </a:r>
                <a:r>
                  <a:rPr lang="en-US" b="1" i="1" dirty="0">
                    <a:solidFill>
                      <a:schemeClr val="bg1">
                        <a:lumMod val="50000"/>
                      </a:schemeClr>
                    </a:solidFill>
                  </a:rPr>
                  <a:t>x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as always and add bias. For 1 measurement, 3 features, this is a 4-element vector (one row of full feature array) </a:t>
                </a:r>
                <a:r>
                  <a:rPr lang="en-US" i="1" dirty="0">
                    <a:solidFill>
                      <a:schemeClr val="bg1">
                        <a:lumMod val="50000"/>
                      </a:schemeClr>
                    </a:solidFill>
                  </a:rPr>
                  <a:t>a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(1)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For 3×4 array of weights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b/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,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for 3 nodes. </a:t>
                </a:r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Apply 3 (sigmoid) activations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Add bias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(now 4 values)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 (</a:t>
                </a:r>
                <a:r>
                  <a:rPr lang="en-US" b="1" dirty="0"/>
                  <a:t>with 4×4 weights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1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p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is final prediction/hypothesis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/>
                  <a:t> has 4 values/probabilities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A6CC1F-761E-B7ED-7BB8-23F1F5C602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586" y="1825626"/>
                <a:ext cx="10933386" cy="4774872"/>
              </a:xfrm>
              <a:blipFill>
                <a:blip r:embed="rId2"/>
                <a:stretch>
                  <a:fillRect l="-1161" t="-2122" b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E9B44D4A-3766-0336-A81F-21BA3478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675" y="4753845"/>
            <a:ext cx="6695037" cy="21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6328-0841-297C-30D0-A9B60F8F3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Propagation -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AB95E-7930-6FFC-1058-008C76C84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6796"/>
            <a:ext cx="10575166" cy="5421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12033C-B4F8-1CF8-658C-46DF7A4B9D26}"/>
              </a:ext>
            </a:extLst>
          </p:cNvPr>
          <p:cNvSpPr txBox="1"/>
          <p:nvPr/>
        </p:nvSpPr>
        <p:spPr>
          <a:xfrm>
            <a:off x="5429956" y="4572001"/>
            <a:ext cx="6118577" cy="181588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800" b="1" dirty="0"/>
          </a:p>
          <a:p>
            <a:r>
              <a:rPr lang="en-US" sz="2800" b="1" dirty="0"/>
              <a:t>Note</a:t>
            </a:r>
            <a:r>
              <a:rPr lang="en-US" sz="2800" dirty="0"/>
              <a:t>: hypothesis / output is probability for </a:t>
            </a:r>
            <a:r>
              <a:rPr lang="en-US" sz="2800" i="1" dirty="0"/>
              <a:t>each</a:t>
            </a:r>
            <a:r>
              <a:rPr lang="en-US" sz="2800" dirty="0"/>
              <a:t> class!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939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C7AD1-ACC1-2AE9-EA22-99551825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 -&gt; Integer Class Labels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B9B4A-2FB5-A200-2B93-FE7EF14E4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1353800" cy="3450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667E5-8592-99BF-33CA-4B12826B1A9A}"/>
              </a:ext>
            </a:extLst>
          </p:cNvPr>
          <p:cNvSpPr txBox="1"/>
          <p:nvPr/>
        </p:nvSpPr>
        <p:spPr>
          <a:xfrm>
            <a:off x="3493911" y="5167312"/>
            <a:ext cx="5204177" cy="138499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800" b="1" dirty="0"/>
          </a:p>
          <a:p>
            <a:r>
              <a:rPr lang="en-US" sz="2800" dirty="0"/>
              <a:t>Pick class with highest probability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53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FBE1-3345-A479-8A0C-C813944E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yet another algorithm?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F33B8-C39C-120A-B0A2-4674F694D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2686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Linear</a:t>
            </a:r>
            <a:r>
              <a:rPr lang="en-US" dirty="0"/>
              <a:t> numerical and logistic regression often insufficiently complex</a:t>
            </a:r>
          </a:p>
          <a:p>
            <a:r>
              <a:rPr lang="en-US" b="1" dirty="0"/>
              <a:t>Polynomials</a:t>
            </a:r>
            <a:r>
              <a:rPr lang="en-US" dirty="0"/>
              <a:t> become too expensive, especially due to cross-terms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 more </a:t>
            </a:r>
            <a:r>
              <a:rPr lang="en-US" i="1" dirty="0"/>
              <a:t>efficient way to introduce high degree of non-linearity</a:t>
            </a:r>
            <a:r>
              <a:rPr lang="en-US" dirty="0"/>
              <a:t>: </a:t>
            </a:r>
            <a:r>
              <a:rPr lang="en-US" b="1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DCF55-C75D-A631-9393-F721F2CB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42" y="2687510"/>
            <a:ext cx="2999286" cy="3018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9995A-7537-DF33-41FD-55557553F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770" y="2687510"/>
            <a:ext cx="4918314" cy="30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4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13AE-2A26-9DBC-C112-1033C4B54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A29D4-E1BA-5D8F-CF9A-0BB4821A3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87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F952-627A-A29A-0FAE-BD9AC954B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approach as always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FB3CE0-92C6-C474-4987-6137AAC07A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280228" cy="4351338"/>
              </a:xfrm>
            </p:spPr>
            <p:txBody>
              <a:bodyPr/>
              <a:lstStyle/>
              <a:p>
                <a:r>
                  <a:rPr lang="en-US" dirty="0"/>
                  <a:t>Objective: find fitting parameters / weights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: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;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:</m:t>
                        </m:r>
                      </m:e>
                    </m:d>
                  </m:oMath>
                </a14:m>
                <a:r>
                  <a:rPr lang="en-US" dirty="0"/>
                  <a:t>] </a:t>
                </a:r>
              </a:p>
              <a:p>
                <a:endParaRPr lang="en-US" dirty="0"/>
              </a:p>
              <a:p>
                <a:r>
                  <a:rPr lang="en-US" dirty="0"/>
                  <a:t>Need ‘error’ or </a:t>
                </a:r>
                <a:r>
                  <a:rPr lang="en-US" b="1" dirty="0"/>
                  <a:t>cost function </a:t>
                </a:r>
                <a:r>
                  <a:rPr lang="en-US" dirty="0"/>
                  <a:t>to compare ANN prediction to truth</a:t>
                </a:r>
              </a:p>
              <a:p>
                <a:endParaRPr lang="en-US" dirty="0"/>
              </a:p>
              <a:p>
                <a:r>
                  <a:rPr lang="en-US" dirty="0"/>
                  <a:t>Need </a:t>
                </a:r>
                <a:r>
                  <a:rPr lang="en-US" b="1" i="1" dirty="0"/>
                  <a:t>gradient</a:t>
                </a:r>
                <a:r>
                  <a:rPr lang="en-US" b="1" dirty="0"/>
                  <a:t> of cost function </a:t>
                </a:r>
                <a:r>
                  <a:rPr lang="en-US" dirty="0"/>
                  <a:t>for gradient descent, accelerated methods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FB3CE0-92C6-C474-4987-6137AAC07A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280228" cy="4351338"/>
              </a:xfrm>
              <a:blipFill>
                <a:blip r:embed="rId2"/>
                <a:stretch>
                  <a:fillRect l="-1012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7392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C8CA-CA49-743D-FE21-C5CBBEE8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for ANN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21F06-28F8-1452-32CA-2AC5DBF2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836"/>
            <a:ext cx="10515600" cy="50657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Remember logistic cost function (with Ridge regularization):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Cost function (</a:t>
            </a:r>
            <a:r>
              <a:rPr lang="en-US" b="1" dirty="0"/>
              <a:t>cross-entropy</a:t>
            </a:r>
            <a:r>
              <a:rPr lang="en-US" dirty="0"/>
              <a:t>) for ANN is simply: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With extra sum over different classes: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706BE-9A58-31FC-03CE-F1A3FFEF7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72" y="2388530"/>
            <a:ext cx="9364221" cy="1040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4C8E74-CB60-88F1-20C9-8472791DE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72" y="4208464"/>
            <a:ext cx="12998434" cy="1325563"/>
          </a:xfrm>
          <a:prstGeom prst="rect">
            <a:avLst/>
          </a:prstGeom>
        </p:spPr>
      </p:pic>
      <p:pic>
        <p:nvPicPr>
          <p:cNvPr id="9" name="Picture 8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012526F-1CAA-3A75-A752-01B04FFD0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050" y="5865225"/>
            <a:ext cx="4845685" cy="9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D4C6D-368D-A9A8-A69F-A46BB5682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21" y="1815924"/>
            <a:ext cx="11279019" cy="504207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D4D7418-C52A-6274-E37A-385FD947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Cross-Entropy Cost + Ridge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411276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2B55-B98A-E901-B1EE-D294325E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Propagation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4FCCD-B126-E878-63B1-2D65F9C3D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86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3FA2-FA71-396F-0E85-17C2DBE8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 of ANN cost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458126-C058-F48B-CF56-C6062507B3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1353800" cy="5032375"/>
              </a:xfrm>
            </p:spPr>
            <p:txBody>
              <a:bodyPr/>
              <a:lstStyle/>
              <a:p>
                <a:r>
                  <a:rPr lang="en-US" dirty="0"/>
                  <a:t>Remember for logistic regression: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But for ANN, the output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To obtain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den>
                    </m:f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den>
                    </m:f>
                  </m:oMath>
                </a14:m>
                <a:r>
                  <a:rPr lang="en-US" dirty="0"/>
                  <a:t> requires partial derivatives/chain rule</a:t>
                </a:r>
              </a:p>
              <a:p>
                <a:r>
                  <a:rPr lang="en-US" dirty="0"/>
                  <a:t>Note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)(1−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Start from output layer, partial derivatives layer-by-layer to input layer</a:t>
                </a:r>
              </a:p>
              <a:p>
                <a:r>
                  <a:rPr lang="en-US" b="1" dirty="0"/>
                  <a:t>Backward propagation </a:t>
                </a:r>
                <a:r>
                  <a:rPr lang="en-US" dirty="0"/>
                  <a:t>or ‘</a:t>
                </a:r>
                <a:r>
                  <a:rPr lang="en-US" b="1" dirty="0"/>
                  <a:t>back prop</a:t>
                </a:r>
                <a:r>
                  <a:rPr lang="en-US" dirty="0"/>
                  <a:t>’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458126-C058-F48B-CF56-C6062507B3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1353800" cy="5032375"/>
              </a:xfrm>
              <a:blipFill>
                <a:blip r:embed="rId2"/>
                <a:stretch>
                  <a:fillRect l="-1006" t="-1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178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E7A59-3C49-1CA4-D58A-C788294F7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72"/>
            <a:ext cx="9064978" cy="6706179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C6C6CF67-2A74-323B-9E01-F262F22EFFB0}"/>
              </a:ext>
            </a:extLst>
          </p:cNvPr>
          <p:cNvSpPr/>
          <p:nvPr/>
        </p:nvSpPr>
        <p:spPr>
          <a:xfrm>
            <a:off x="6841067" y="1298222"/>
            <a:ext cx="745066" cy="1004711"/>
          </a:xfrm>
          <a:prstGeom prst="righ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D9357-1F02-5F81-2114-C6328ED7D38E}"/>
              </a:ext>
            </a:extLst>
          </p:cNvPr>
          <p:cNvSpPr txBox="1"/>
          <p:nvPr/>
        </p:nvSpPr>
        <p:spPr>
          <a:xfrm>
            <a:off x="7586133" y="1385078"/>
            <a:ext cx="4645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Same terms as forward propagation</a:t>
            </a:r>
          </a:p>
          <a:p>
            <a:r>
              <a:rPr lang="en-US" sz="2400" dirty="0"/>
              <a:t>Needed to compute derivatives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4CD455D-7EF3-AD64-A0A0-2A5E0E2FD5BB}"/>
              </a:ext>
            </a:extLst>
          </p:cNvPr>
          <p:cNvSpPr/>
          <p:nvPr/>
        </p:nvSpPr>
        <p:spPr>
          <a:xfrm>
            <a:off x="6841067" y="2596445"/>
            <a:ext cx="745066" cy="519291"/>
          </a:xfrm>
          <a:prstGeom prst="righ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902FB-7775-E3FD-FF78-1CC6279E8250}"/>
              </a:ext>
            </a:extLst>
          </p:cNvPr>
          <p:cNvSpPr txBox="1"/>
          <p:nvPr/>
        </p:nvSpPr>
        <p:spPr>
          <a:xfrm>
            <a:off x="7592075" y="2596445"/>
            <a:ext cx="294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Same one-hot-encode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C961255-280A-2CA5-06A2-98A3CCE6AE1E}"/>
              </a:ext>
            </a:extLst>
          </p:cNvPr>
          <p:cNvSpPr/>
          <p:nvPr/>
        </p:nvSpPr>
        <p:spPr>
          <a:xfrm>
            <a:off x="7840133" y="3351622"/>
            <a:ext cx="745066" cy="1841267"/>
          </a:xfrm>
          <a:prstGeom prst="righ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7E461-F585-A5A3-6BEC-535095833380}"/>
              </a:ext>
            </a:extLst>
          </p:cNvPr>
          <p:cNvSpPr txBox="1"/>
          <p:nvPr/>
        </p:nvSpPr>
        <p:spPr>
          <a:xfrm>
            <a:off x="8585199" y="3569058"/>
            <a:ext cx="2923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Chain rule derivatives</a:t>
            </a:r>
          </a:p>
          <a:p>
            <a:r>
              <a:rPr lang="en-US" sz="2400" dirty="0"/>
              <a:t>of error contributions</a:t>
            </a:r>
          </a:p>
          <a:p>
            <a:r>
              <a:rPr lang="en-US" sz="2400" dirty="0"/>
              <a:t>of each layer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F2D9D28C-4E9D-FF41-FDDC-A0A8F8587D4E}"/>
              </a:ext>
            </a:extLst>
          </p:cNvPr>
          <p:cNvSpPr/>
          <p:nvPr/>
        </p:nvSpPr>
        <p:spPr>
          <a:xfrm>
            <a:off x="7840133" y="5410325"/>
            <a:ext cx="745066" cy="527631"/>
          </a:xfrm>
          <a:prstGeom prst="righ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1A90E-3A16-CFA3-AC51-33D17FDC83F1}"/>
              </a:ext>
            </a:extLst>
          </p:cNvPr>
          <p:cNvSpPr txBox="1"/>
          <p:nvPr/>
        </p:nvSpPr>
        <p:spPr>
          <a:xfrm>
            <a:off x="8681453" y="5410325"/>
            <a:ext cx="321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Derivative of Ridge term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E7D3C33C-B1FC-42C2-DEFF-4800216A87D6}"/>
              </a:ext>
            </a:extLst>
          </p:cNvPr>
          <p:cNvSpPr/>
          <p:nvPr/>
        </p:nvSpPr>
        <p:spPr>
          <a:xfrm>
            <a:off x="6993765" y="6227885"/>
            <a:ext cx="745066" cy="527631"/>
          </a:xfrm>
          <a:prstGeom prst="righ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63DBA1-25ED-9D5C-6BD3-C691D52B8449}"/>
              </a:ext>
            </a:extLst>
          </p:cNvPr>
          <p:cNvSpPr txBox="1"/>
          <p:nvPr/>
        </p:nvSpPr>
        <p:spPr>
          <a:xfrm>
            <a:off x="7738831" y="6076203"/>
            <a:ext cx="3685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Return one long vector of all gradients</a:t>
            </a:r>
          </a:p>
        </p:txBody>
      </p:sp>
    </p:spTree>
    <p:extLst>
      <p:ext uri="{BB962C8B-B14F-4D97-AF65-F5344CB8AC3E}">
        <p14:creationId xmlns:p14="http://schemas.microsoft.com/office/powerpoint/2010/main" val="1512037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0DE7-5E9A-5A38-099F-3ADAC9FE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detail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94D636-24D0-C211-5CA1-37441DED1D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Unlike for logistic and numerical regression, we cannot start with initial guess of 0 for all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: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p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:</m:t>
                        </m:r>
                      </m:e>
                    </m:d>
                  </m:oMath>
                </a14:m>
                <a:r>
                  <a:rPr lang="en-US" sz="2400" dirty="0"/>
                  <a:t>];</a:t>
                </a:r>
              </a:p>
              <a:p>
                <a:r>
                  <a:rPr lang="en-US" sz="2400" dirty="0"/>
                  <a:t>If all initial guesses are the same, the values for all the nodes in each layer are the same (even after back-prop) and ANN will perform like regular logistic regression</a:t>
                </a:r>
              </a:p>
              <a:p>
                <a:r>
                  <a:rPr lang="en-US" sz="2400" dirty="0"/>
                  <a:t>Solution: small random values as first guess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94D636-24D0-C211-5CA1-37441DED1D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744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88BB00D-0D3C-BA9F-DC13-3E27D3E0F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11865"/>
            <a:ext cx="10218929" cy="22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3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9E95C-DBBB-21B5-6FA2-4B39252A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all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36A2A-0F0D-74C5-DB7D-79B5082C4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11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CE54-055C-96BB-1A4F-35BD3DDE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train ANN?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6EAB4-ED75-79A0-B08B-C2837CF09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as every numerical &amp; logistic regression before!</a:t>
            </a:r>
          </a:p>
          <a:p>
            <a:r>
              <a:rPr lang="en-US" dirty="0"/>
              <a:t>Use any function to minimize cost function, e.g. conjugate gradient: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65D3E-7B99-20ED-0BC1-8F15436B0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" y="2975296"/>
            <a:ext cx="12185679" cy="277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2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F6F9-5349-3582-91C2-E3C4BDCA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Representation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0889-7CE7-DF02-2C2B-21AF84CD3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17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E5B9-6B52-6A21-9179-F00E8BB9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our own Gradient Descent!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C1C80-8D82-4A19-913F-0258C6A03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69983"/>
            <a:ext cx="12231269" cy="49257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E2240F-A764-C0E4-286B-B831E84AA8AD}"/>
              </a:ext>
            </a:extLst>
          </p:cNvPr>
          <p:cNvSpPr/>
          <p:nvPr/>
        </p:nvSpPr>
        <p:spPr>
          <a:xfrm>
            <a:off x="1261241" y="4151586"/>
            <a:ext cx="8240111" cy="55704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9015-8199-D2CF-686E-50424E9D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819B1-2DDE-058E-DF35-CD385CC04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11206163" cy="5375275"/>
          </a:xfrm>
        </p:spPr>
        <p:txBody>
          <a:bodyPr>
            <a:normAutofit/>
          </a:bodyPr>
          <a:lstStyle/>
          <a:p>
            <a:r>
              <a:rPr lang="en-US" dirty="0"/>
              <a:t>ANN combine multiple logistic units to make non-linear predictions</a:t>
            </a:r>
          </a:p>
          <a:p>
            <a:r>
              <a:rPr lang="en-US" dirty="0"/>
              <a:t>Input layer has one node per feature, plus bias</a:t>
            </a:r>
          </a:p>
          <a:p>
            <a:r>
              <a:rPr lang="en-US" dirty="0"/>
              <a:t>Output layer has one node per class (no need for one-vs-all)</a:t>
            </a:r>
          </a:p>
          <a:p>
            <a:r>
              <a:rPr lang="en-US" dirty="0"/>
              <a:t>Multiple ‘hidden’ layers can have any nr of nodes</a:t>
            </a:r>
          </a:p>
          <a:p>
            <a:r>
              <a:rPr lang="en-US" dirty="0"/>
              <a:t>Each hidden node takes a different linear combination of outputs from previous layer and applies non-linear activation function</a:t>
            </a:r>
          </a:p>
          <a:p>
            <a:r>
              <a:rPr lang="en-US" dirty="0"/>
              <a:t>Effectively, this creates/learns new complex features, and deletes others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5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9015-8199-D2CF-686E-50424E9D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4819B1-2DDE-058E-DF35-CD385CC04A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82725"/>
                <a:ext cx="11206163" cy="53752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Predictions from </a:t>
                </a:r>
                <a:r>
                  <a:rPr lang="en-US" b="1" dirty="0"/>
                  <a:t>forward propagation</a:t>
                </a:r>
                <a:r>
                  <a:rPr lang="en-US" dirty="0"/>
                  <a:t>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Cost gradients from </a:t>
                </a:r>
                <a:r>
                  <a:rPr lang="en-US" b="1" dirty="0"/>
                  <a:t>backward propagation </a:t>
                </a:r>
                <a:r>
                  <a:rPr lang="en-US" dirty="0"/>
                  <a:t>(chain rule, partial derivatives)</a:t>
                </a:r>
              </a:p>
              <a:p>
                <a:endParaRPr lang="en-US" dirty="0"/>
              </a:p>
              <a:p>
                <a:r>
                  <a:rPr lang="en-US" dirty="0"/>
                  <a:t>One cost function and gradient are defined, training ANN is identical to numerical and logistic regression</a:t>
                </a:r>
              </a:p>
              <a:p>
                <a:r>
                  <a:rPr lang="en-US" dirty="0"/>
                  <a:t>Subtlety 1: 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US" dirty="0"/>
                  <a:t> need to be rolled into one huge vector</a:t>
                </a:r>
              </a:p>
              <a:p>
                <a:r>
                  <a:rPr lang="en-US" dirty="0"/>
                  <a:t>Subtlety 2: fitting parameters/weights should not be initialized to all zeros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4819B1-2DDE-058E-DF35-CD385CC04A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82725"/>
                <a:ext cx="11206163" cy="5375275"/>
              </a:xfrm>
              <a:blipFill>
                <a:blip r:embed="rId2"/>
                <a:stretch>
                  <a:fillRect l="-1019" t="-1887" r="-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7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2BF4FA-942A-A760-F50D-DFC0FA87B06C}"/>
              </a:ext>
            </a:extLst>
          </p:cNvPr>
          <p:cNvSpPr/>
          <p:nvPr/>
        </p:nvSpPr>
        <p:spPr>
          <a:xfrm>
            <a:off x="279636" y="4945981"/>
            <a:ext cx="6709743" cy="707886"/>
          </a:xfrm>
          <a:prstGeom prst="rect">
            <a:avLst/>
          </a:prstGeom>
          <a:solidFill>
            <a:srgbClr val="7CD2F6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LM Sans 17" pitchFamily="2" charset="77"/>
              </a:rPr>
              <a:t>Inspired by the human brain</a:t>
            </a:r>
            <a:endParaRPr lang="en-US" sz="4000" dirty="0">
              <a:latin typeface="LM Sans 17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5331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068C6-2BFF-DBC7-B081-BA786F434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0900"/>
            <a:ext cx="10515600" cy="1325563"/>
          </a:xfrm>
        </p:spPr>
        <p:txBody>
          <a:bodyPr/>
          <a:lstStyle/>
          <a:p>
            <a:r>
              <a:rPr lang="en-US" dirty="0"/>
              <a:t>Perceptron or Logistic Unit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28C0A90-2DEC-B0ED-B393-80C16491B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378" y="915095"/>
            <a:ext cx="5105400" cy="251390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EF543-68F7-B17C-F908-331D913A4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373" y="29792"/>
            <a:ext cx="4742627" cy="3541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518E0-D15D-AB8F-CF5E-88203A1871D7}"/>
              </a:ext>
            </a:extLst>
          </p:cNvPr>
          <p:cNvSpPr txBox="1"/>
          <p:nvPr/>
        </p:nvSpPr>
        <p:spPr>
          <a:xfrm>
            <a:off x="756356" y="4786489"/>
            <a:ext cx="302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Single Neuron in Brain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588BAE5-EEA7-6FD2-D94C-F1ADC15B1F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9785328"/>
                  </p:ext>
                </p:extLst>
              </p:nvPr>
            </p:nvGraphicFramePr>
            <p:xfrm>
              <a:off x="0" y="3571754"/>
              <a:ext cx="12192001" cy="32463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834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542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5428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defRPr b="1"/>
                          </a:pPr>
                          <a:r>
                            <a:t>Feature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defRPr b="1"/>
                          </a:pPr>
                          <a:r>
                            <a:t>Biological Neuron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defRPr b="1"/>
                          </a:pPr>
                          <a:r>
                            <a:t>Perceptron / Artificial Node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r>
                            <a:t>Inputs / connections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t>Dendrites receive signals from many other neurons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Inputs</a:t>
                          </a:r>
                          <a:r>
                            <a:rPr lang="en-US" dirty="0"/>
                            <a:t> (xᵢ), each multiplied by a </a:t>
                          </a:r>
                          <a:r>
                            <a:rPr lang="en-US" b="1" dirty="0"/>
                            <a:t>weight</a:t>
                          </a:r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)</a:t>
                          </a:r>
                          <a:endParaRPr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r>
                            <a:t>Summation / integration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</a:t>
                          </a:r>
                          <a:r>
                            <a:rPr dirty="0"/>
                            <a:t>ell body (soma) integrates inputs </a:t>
                          </a:r>
                          <a:r>
                            <a:rPr lang="en-US" dirty="0" err="1"/>
                            <a:t>i.t.o.</a:t>
                          </a:r>
                          <a:r>
                            <a:rPr lang="en-US" dirty="0"/>
                            <a:t> </a:t>
                          </a:r>
                          <a:r>
                            <a:rPr dirty="0"/>
                            <a:t>electrical potential</a:t>
                          </a:r>
                          <a:r>
                            <a:rPr lang="en-US" dirty="0"/>
                            <a:t>. </a:t>
                          </a:r>
                          <a:endParaRPr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Weighted sum </a:t>
                          </a:r>
                          <a:r>
                            <a:rPr lang="en-US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ar-A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ar-AE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ar-AE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  <a:p>
                          <a:r>
                            <a:rPr lang="en-US" dirty="0"/>
                            <a:t>Called </a:t>
                          </a:r>
                          <a:r>
                            <a:rPr lang="en-US" b="1" dirty="0"/>
                            <a:t>logit</a:t>
                          </a:r>
                          <a:endParaRPr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r>
                            <a:rPr dirty="0"/>
                            <a:t>Threshold / activation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t>If input exceeds threshold, neuron ‘fires’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b="1" dirty="0"/>
                            <a:t>Activation function </a:t>
                          </a:r>
                          <a:r>
                            <a:rPr dirty="0"/>
                            <a:t>(step, sigmoid, ReLU</a:t>
                          </a:r>
                          <a:r>
                            <a:rPr lang="en-US" dirty="0"/>
                            <a:t>, …</a:t>
                          </a:r>
                          <a:r>
                            <a:rPr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r>
                            <a:rPr dirty="0"/>
                            <a:t>Output / propagation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dirty="0"/>
                            <a:t>Axon carries signal to other neurons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</a:t>
                          </a:r>
                          <a:r>
                            <a:rPr dirty="0"/>
                            <a:t>ode’s output sent to subsequent nodes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r>
                            <a:rPr dirty="0"/>
                            <a:t>Layers / network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t>Many neurons interconnected in networks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dirty="0"/>
                            <a:t>Layers of </a:t>
                          </a:r>
                          <a:r>
                            <a:rPr dirty="0" err="1"/>
                            <a:t>perceptrons</a:t>
                          </a:r>
                          <a:r>
                            <a:rPr dirty="0"/>
                            <a:t> / nodes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588BAE5-EEA7-6FD2-D94C-F1ADC15B1F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9785328"/>
                  </p:ext>
                </p:extLst>
              </p:nvPr>
            </p:nvGraphicFramePr>
            <p:xfrm>
              <a:off x="0" y="3571754"/>
              <a:ext cx="12192001" cy="32463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834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542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5428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>
                            <a:defRPr b="1"/>
                          </a:pPr>
                          <a:r>
                            <a:t>Feature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defRPr b="1"/>
                          </a:pPr>
                          <a:r>
                            <a:t>Biological Neuron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defRPr b="1"/>
                          </a:pPr>
                          <a:r>
                            <a:t>Perceptron / Artificial Node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t>Inputs / connections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t>Dendrites receive signals from many other neurons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0466" t="-64000" r="-583" b="-35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40334">
                    <a:tc>
                      <a:txBody>
                        <a:bodyPr/>
                        <a:lstStyle/>
                        <a:p>
                          <a:r>
                            <a:t>Summation / integration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</a:t>
                          </a:r>
                          <a:r>
                            <a:rPr dirty="0"/>
                            <a:t>ell body (soma) integrates inputs </a:t>
                          </a:r>
                          <a:r>
                            <a:rPr lang="en-US" dirty="0" err="1"/>
                            <a:t>i.t.o.</a:t>
                          </a:r>
                          <a:r>
                            <a:rPr lang="en-US" dirty="0"/>
                            <a:t> </a:t>
                          </a:r>
                          <a:r>
                            <a:rPr dirty="0"/>
                            <a:t>electrical potential</a:t>
                          </a:r>
                          <a:r>
                            <a:rPr lang="en-US" dirty="0"/>
                            <a:t>. </a:t>
                          </a:r>
                          <a:endParaRPr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0466" t="-160784" r="-583" b="-2509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r>
                            <a:rPr dirty="0"/>
                            <a:t>Threshold / activation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t>If input exceeds threshold, neuron ‘fires’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b="1" dirty="0"/>
                            <a:t>Activation function </a:t>
                          </a:r>
                          <a:r>
                            <a:rPr dirty="0"/>
                            <a:t>(step, sigmoid, ReLU</a:t>
                          </a:r>
                          <a:r>
                            <a:rPr lang="en-US" dirty="0"/>
                            <a:t>, …</a:t>
                          </a:r>
                          <a:r>
                            <a:rPr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r>
                            <a:rPr dirty="0"/>
                            <a:t>Output / propagation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dirty="0"/>
                            <a:t>Axon carries signal to other neurons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</a:t>
                          </a:r>
                          <a:r>
                            <a:rPr dirty="0"/>
                            <a:t>ode’s output sent to subsequent nodes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r>
                            <a:rPr dirty="0"/>
                            <a:t>Layers / network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t>Many neurons interconnected in networks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dirty="0"/>
                            <a:t>Layers of </a:t>
                          </a:r>
                          <a:r>
                            <a:rPr dirty="0" err="1"/>
                            <a:t>perceptrons</a:t>
                          </a:r>
                          <a:r>
                            <a:rPr dirty="0"/>
                            <a:t> / nodes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97815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A4F45-A018-6DEA-1EAB-771D1EFC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Logistic Regression as Single Neuron/Perceptron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230A9-7F9D-6636-DED4-B0D687612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218642"/>
          </a:xfrm>
        </p:spPr>
        <p:txBody>
          <a:bodyPr/>
          <a:lstStyle/>
          <a:p>
            <a:r>
              <a:rPr lang="en-US" dirty="0"/>
              <a:t>Binary logistic regression: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 input dendrite per feature, 1 sigmoid soma, 1 output axion.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E4C48-09DC-B0F6-BE87-CE7F619D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22" y="2649739"/>
            <a:ext cx="7772400" cy="30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35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C0CE-BC17-69D6-383C-76434BF0A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Subtlety. One-Hot-Encoding of Target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524341-5FA9-C31C-B3D1-8C0621568F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Consider 3 labels 0, 1, 2 and 4 measurement samples</a:t>
                </a:r>
              </a:p>
              <a:p>
                <a:r>
                  <a:rPr lang="en-US" dirty="0"/>
                  <a:t>Instead of target vector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=[2, 0, 1, 2]</m:t>
                    </m:r>
                  </m:oMath>
                </a14:m>
                <a:r>
                  <a:rPr lang="en-US" dirty="0"/>
                  <a:t> we define one-hot-encoded: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Each row is sample</a:t>
                </a:r>
              </a:p>
              <a:p>
                <a:r>
                  <a:rPr lang="en-US" dirty="0"/>
                  <a:t>Each column for a class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denotes column/class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524341-5FA9-C31C-B3D1-8C0621568F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6"/>
              </a:xfrm>
              <a:blipFill>
                <a:blip r:embed="rId2"/>
                <a:stretch>
                  <a:fillRect l="-1086" t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B10BA25-8BB3-05C3-0FB1-9B6AB979A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467" y="3625418"/>
            <a:ext cx="5357283" cy="32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7BE07-6DBD-D8A7-9487-03999E615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37BCB-5230-CC14-0F78-0937BC5C5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Logistic Regression as Single Neuron/Perceptron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F25326-58C5-7AF8-0282-94B475FA40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569178" cy="4351338"/>
              </a:xfrm>
            </p:spPr>
            <p:txBody>
              <a:bodyPr/>
              <a:lstStyle/>
              <a:p>
                <a:r>
                  <a:rPr lang="en-US" dirty="0"/>
                  <a:t>Multi-class with sigmoid, or </a:t>
                </a:r>
                <a:r>
                  <a:rPr lang="en-US" b="1" dirty="0" err="1"/>
                  <a:t>softmax</a:t>
                </a:r>
                <a:endParaRPr lang="en-US" b="1" dirty="0"/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 …,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Sigmoid: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or</a:t>
                </a:r>
              </a:p>
              <a:p>
                <a:r>
                  <a:rPr lang="en-US" dirty="0" err="1"/>
                  <a:t>Softmax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r>
                  <a:rPr lang="en-US" dirty="0"/>
                  <a:t> are true probabilities</a:t>
                </a:r>
              </a:p>
              <a:p>
                <a:r>
                  <a:rPr lang="en-US" i="1" dirty="0"/>
                  <a:t>K</a:t>
                </a:r>
                <a:r>
                  <a:rPr lang="en-US" dirty="0"/>
                  <a:t> output axions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F25326-58C5-7AF8-0282-94B475FA40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569178" cy="4351338"/>
              </a:xfrm>
              <a:blipFill>
                <a:blip r:embed="rId2"/>
                <a:stretch>
                  <a:fillRect l="-25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4F3C9F4-EB0D-2D27-75C0-C2130D49A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378" y="1492853"/>
            <a:ext cx="6731001" cy="536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7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DA45C-E2A3-2AE1-DE73-76BA1984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8A76-35A9-BAA9-A48D-AAC91F473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multiple logistic units: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D0759BB-C72D-3AEC-F17F-A5F04ED6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3652838"/>
            <a:ext cx="4584700" cy="22098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A201B95-3EBE-FEFB-0337-F783B3AA1E4A}"/>
              </a:ext>
            </a:extLst>
          </p:cNvPr>
          <p:cNvGrpSpPr/>
          <p:nvPr/>
        </p:nvGrpSpPr>
        <p:grpSpPr>
          <a:xfrm>
            <a:off x="1185863" y="2986086"/>
            <a:ext cx="2647950" cy="2359026"/>
            <a:chOff x="1185863" y="2986086"/>
            <a:chExt cx="2647950" cy="23590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48E5C64-54ED-0261-FBCE-0CF49117056F}"/>
                </a:ext>
              </a:extLst>
            </p:cNvPr>
            <p:cNvSpPr/>
            <p:nvPr/>
          </p:nvSpPr>
          <p:spPr>
            <a:xfrm>
              <a:off x="1185863" y="2986087"/>
              <a:ext cx="571499" cy="5318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06BF264-EC21-278F-9190-E3190918790F}"/>
                </a:ext>
              </a:extLst>
            </p:cNvPr>
            <p:cNvSpPr/>
            <p:nvPr/>
          </p:nvSpPr>
          <p:spPr>
            <a:xfrm>
              <a:off x="2509838" y="2986086"/>
              <a:ext cx="571499" cy="5318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  <a:r>
                <a:rPr lang="en-US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D3F8E4C-B41E-FA1A-FBF4-9D2C34D7398F}"/>
                </a:ext>
              </a:extLst>
            </p:cNvPr>
            <p:cNvCxnSpPr>
              <a:cxnSpLocks/>
              <a:stCxn id="6" idx="5"/>
            </p:cNvCxnSpPr>
            <p:nvPr/>
          </p:nvCxnSpPr>
          <p:spPr>
            <a:xfrm>
              <a:off x="1673668" y="3440018"/>
              <a:ext cx="769495" cy="44618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F0B961E-BD8F-F448-BB9D-9CAE4B24C817}"/>
                </a:ext>
              </a:extLst>
            </p:cNvPr>
            <p:cNvCxnSpPr>
              <a:cxnSpLocks/>
            </p:cNvCxnSpPr>
            <p:nvPr/>
          </p:nvCxnSpPr>
          <p:spPr>
            <a:xfrm>
              <a:off x="1649855" y="3451972"/>
              <a:ext cx="859983" cy="119935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C758B13-BB85-1BDE-32FE-C71B46AB884B}"/>
                </a:ext>
              </a:extLst>
            </p:cNvPr>
            <p:cNvCxnSpPr>
              <a:cxnSpLocks/>
            </p:cNvCxnSpPr>
            <p:nvPr/>
          </p:nvCxnSpPr>
          <p:spPr>
            <a:xfrm>
              <a:off x="1654618" y="3451972"/>
              <a:ext cx="855220" cy="189314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D73C661-D529-8C10-9C6B-018C05262C9E}"/>
                </a:ext>
              </a:extLst>
            </p:cNvPr>
            <p:cNvCxnSpPr>
              <a:cxnSpLocks/>
            </p:cNvCxnSpPr>
            <p:nvPr/>
          </p:nvCxnSpPr>
          <p:spPr>
            <a:xfrm>
              <a:off x="3044252" y="3382075"/>
              <a:ext cx="789561" cy="101646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7274A15F-A94E-2C63-61A9-8F31EA4D4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963" y="4757738"/>
            <a:ext cx="6695037" cy="21041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F0A795-F610-0F0D-ED12-AD81F481D271}"/>
              </a:ext>
            </a:extLst>
          </p:cNvPr>
          <p:cNvSpPr txBox="1"/>
          <p:nvPr/>
        </p:nvSpPr>
        <p:spPr>
          <a:xfrm>
            <a:off x="989012" y="5942568"/>
            <a:ext cx="27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Binary classification: 0 or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F41B88-672A-9D4A-E5A6-0F6FA61CEAE0}"/>
              </a:ext>
            </a:extLst>
          </p:cNvPr>
          <p:cNvSpPr txBox="1"/>
          <p:nvPr/>
        </p:nvSpPr>
        <p:spPr>
          <a:xfrm>
            <a:off x="6799262" y="4001294"/>
            <a:ext cx="371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Multiclass: 0, 1, 2, 4, </a:t>
            </a:r>
            <a:r>
              <a:rPr lang="en-US" b="1" dirty="0" err="1"/>
              <a:t>etc</a:t>
            </a:r>
            <a:r>
              <a:rPr lang="en-US" b="1" dirty="0"/>
              <a:t> (probability)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285E6-B096-2046-2CC8-5A1C1885C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497" y="2100262"/>
            <a:ext cx="4584115" cy="18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2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25895</TotalTime>
  <Words>1246</Words>
  <Application>Microsoft Macintosh PowerPoint</Application>
  <PresentationFormat>Widescreen</PresentationFormat>
  <Paragraphs>178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LM Sans 17</vt:lpstr>
      <vt:lpstr>Office Theme</vt:lpstr>
      <vt:lpstr>PowerPoint Presentation</vt:lpstr>
      <vt:lpstr>Why yet another algorithm?</vt:lpstr>
      <vt:lpstr>Model Representation</vt:lpstr>
      <vt:lpstr>PowerPoint Presentation</vt:lpstr>
      <vt:lpstr>Perceptron or Logistic Unit</vt:lpstr>
      <vt:lpstr>Logistic Regression as Single Neuron/Perceptron</vt:lpstr>
      <vt:lpstr>Subtlety. One-Hot-Encoding of Target</vt:lpstr>
      <vt:lpstr>Logistic Regression as Single Neuron/Perceptron</vt:lpstr>
      <vt:lpstr>Artificial Neural Network</vt:lpstr>
      <vt:lpstr>Nomenclature</vt:lpstr>
      <vt:lpstr>Algebra of Binary ANN Classification</vt:lpstr>
      <vt:lpstr>Algebra of Binary ANN Classification</vt:lpstr>
      <vt:lpstr>Intuition</vt:lpstr>
      <vt:lpstr>Different activation functions for hidden layers</vt:lpstr>
      <vt:lpstr>Forward Propagation</vt:lpstr>
      <vt:lpstr>Forward propagation</vt:lpstr>
      <vt:lpstr>Forward propagation</vt:lpstr>
      <vt:lpstr>Forward Propagation - Code</vt:lpstr>
      <vt:lpstr>Probabilities -&gt; Integer Class Labels</vt:lpstr>
      <vt:lpstr>ANN Algorithm</vt:lpstr>
      <vt:lpstr>Same approach as always</vt:lpstr>
      <vt:lpstr>Cost function for ANN</vt:lpstr>
      <vt:lpstr>Cross-Entropy Cost + Ridge Regularization</vt:lpstr>
      <vt:lpstr>Backward Propagation</vt:lpstr>
      <vt:lpstr>Gradients of ANN cost function</vt:lpstr>
      <vt:lpstr>PowerPoint Presentation</vt:lpstr>
      <vt:lpstr>Final detail</vt:lpstr>
      <vt:lpstr>Putting all together</vt:lpstr>
      <vt:lpstr>How to train ANN?</vt:lpstr>
      <vt:lpstr>Or our own Gradient Descent!</vt:lpstr>
      <vt:lpstr>Conclusions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Moortgat, Joachim B.</dc:creator>
  <cp:lastModifiedBy>Moortgat, Joachim</cp:lastModifiedBy>
  <cp:revision>104</cp:revision>
  <cp:lastPrinted>2022-09-14T11:50:20Z</cp:lastPrinted>
  <dcterms:created xsi:type="dcterms:W3CDTF">2022-09-02T10:55:28Z</dcterms:created>
  <dcterms:modified xsi:type="dcterms:W3CDTF">2025-10-08T13:59:53Z</dcterms:modified>
</cp:coreProperties>
</file>